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0"/>
  </p:notesMasterIdLst>
  <p:handoutMasterIdLst>
    <p:handoutMasterId r:id="rId81"/>
  </p:handoutMasterIdLst>
  <p:sldIdLst>
    <p:sldId id="329" r:id="rId3"/>
    <p:sldId id="330" r:id="rId4"/>
    <p:sldId id="417" r:id="rId5"/>
    <p:sldId id="412" r:id="rId6"/>
    <p:sldId id="419" r:id="rId7"/>
    <p:sldId id="420" r:id="rId8"/>
    <p:sldId id="421" r:id="rId9"/>
    <p:sldId id="422" r:id="rId10"/>
    <p:sldId id="426" r:id="rId11"/>
    <p:sldId id="423" r:id="rId12"/>
    <p:sldId id="403" r:id="rId13"/>
    <p:sldId id="424" r:id="rId14"/>
    <p:sldId id="448" r:id="rId15"/>
    <p:sldId id="425" r:id="rId16"/>
    <p:sldId id="438" r:id="rId17"/>
    <p:sldId id="261" r:id="rId18"/>
    <p:sldId id="332" r:id="rId19"/>
    <p:sldId id="364" r:id="rId20"/>
    <p:sldId id="365" r:id="rId21"/>
    <p:sldId id="288" r:id="rId22"/>
    <p:sldId id="427" r:id="rId23"/>
    <p:sldId id="428" r:id="rId24"/>
    <p:sldId id="335" r:id="rId25"/>
    <p:sldId id="338" r:id="rId26"/>
    <p:sldId id="344" r:id="rId27"/>
    <p:sldId id="429" r:id="rId28"/>
    <p:sldId id="345" r:id="rId29"/>
    <p:sldId id="430" r:id="rId30"/>
    <p:sldId id="346" r:id="rId31"/>
    <p:sldId id="431" r:id="rId32"/>
    <p:sldId id="449" r:id="rId33"/>
    <p:sldId id="450" r:id="rId34"/>
    <p:sldId id="451" r:id="rId35"/>
    <p:sldId id="452" r:id="rId36"/>
    <p:sldId id="432" r:id="rId37"/>
    <p:sldId id="433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434" r:id="rId46"/>
    <p:sldId id="435" r:id="rId47"/>
    <p:sldId id="436" r:id="rId48"/>
    <p:sldId id="356" r:id="rId49"/>
    <p:sldId id="334" r:id="rId50"/>
    <p:sldId id="357" r:id="rId51"/>
    <p:sldId id="358" r:id="rId52"/>
    <p:sldId id="361" r:id="rId53"/>
    <p:sldId id="446" r:id="rId54"/>
    <p:sldId id="437" r:id="rId55"/>
    <p:sldId id="333" r:id="rId56"/>
    <p:sldId id="359" r:id="rId57"/>
    <p:sldId id="360" r:id="rId58"/>
    <p:sldId id="400" r:id="rId59"/>
    <p:sldId id="401" r:id="rId60"/>
    <p:sldId id="402" r:id="rId61"/>
    <p:sldId id="444" r:id="rId62"/>
    <p:sldId id="445" r:id="rId63"/>
    <p:sldId id="439" r:id="rId64"/>
    <p:sldId id="443" r:id="rId65"/>
    <p:sldId id="442" r:id="rId66"/>
    <p:sldId id="441" r:id="rId67"/>
    <p:sldId id="440" r:id="rId68"/>
    <p:sldId id="369" r:id="rId69"/>
    <p:sldId id="404" r:id="rId70"/>
    <p:sldId id="405" r:id="rId71"/>
    <p:sldId id="406" r:id="rId72"/>
    <p:sldId id="409" r:id="rId73"/>
    <p:sldId id="410" r:id="rId74"/>
    <p:sldId id="407" r:id="rId75"/>
    <p:sldId id="367" r:id="rId76"/>
    <p:sldId id="366" r:id="rId77"/>
    <p:sldId id="368" r:id="rId78"/>
    <p:sldId id="447" r:id="rId7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1" autoAdjust="0"/>
    <p:restoredTop sz="82550" autoAdjust="0"/>
  </p:normalViewPr>
  <p:slideViewPr>
    <p:cSldViewPr snapToGrid="0" snapToObjects="1">
      <p:cViewPr varScale="1">
        <p:scale>
          <a:sx n="83" d="100"/>
          <a:sy n="83" d="100"/>
        </p:scale>
        <p:origin x="20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-231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CC1B-517A-1049-A8BD-3F350744D516}" type="datetimeFigureOut">
              <a:rPr kumimoji="1" lang="ja-JP" altLang="en-US" sz="800" smtClean="0"/>
              <a:pPr/>
              <a:t>2018/11/3</a:t>
            </a:fld>
            <a:endParaRPr kumimoji="1" lang="ja-JP" altLang="en-US" sz="80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B88A-56B9-4E42-A9CD-FD8777F62E01}" type="slidenum">
              <a:rPr kumimoji="1" lang="ja-JP" altLang="en-US" sz="800" smtClean="0"/>
              <a:pPr/>
              <a:t>‹#›</a:t>
            </a:fld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4127227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E46F0E0A-B150-354E-BA42-2968E1F2CCCC}" type="datetimeFigureOut">
              <a:rPr lang="ja-JP" altLang="en-US" smtClean="0"/>
              <a:pPr/>
              <a:t>2018/11/3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6208FA52-6648-3346-AD91-4A0FC4E5F15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9495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今回古典</a:t>
            </a:r>
            <a:r>
              <a:rPr kumimoji="1" lang="en-US" altLang="ja-JP" dirty="0"/>
              <a:t>MD</a:t>
            </a:r>
            <a:r>
              <a:rPr kumimoji="1" lang="ja-JP" altLang="en-US" dirty="0"/>
              <a:t>のアプリの中でも</a:t>
            </a:r>
            <a:r>
              <a:rPr kumimoji="1" lang="en-US" altLang="ja-JP" dirty="0"/>
              <a:t>LAMMPS</a:t>
            </a:r>
            <a:r>
              <a:rPr kumimoji="1" lang="ja-JP" altLang="en-US" dirty="0"/>
              <a:t>を中心にご紹介させて頂きますが、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ja-JP" dirty="0"/>
              <a:t>L</a:t>
            </a:r>
            <a:r>
              <a:rPr kumimoji="1" lang="en-US" altLang="ja-JP" dirty="0"/>
              <a:t>AMMPS</a:t>
            </a:r>
            <a:r>
              <a:rPr kumimoji="1" lang="ja-JP" altLang="en-US" dirty="0"/>
              <a:t>はこの頭文字を取ったものです。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現在の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stabe</a:t>
            </a:r>
            <a:r>
              <a:rPr kumimoji="1" lang="en-US" altLang="ja-JP" dirty="0"/>
              <a:t> version </a:t>
            </a:r>
            <a:r>
              <a:rPr kumimoji="1" lang="ja-JP" altLang="en-US" dirty="0"/>
              <a:t>はこの日付のもので、</a:t>
            </a:r>
            <a:endParaRPr kumimoji="1" lang="en-US" altLang="ja-JP" dirty="0"/>
          </a:p>
          <a:p>
            <a:r>
              <a:rPr kumimoji="1" lang="ja-JP" altLang="en-US" dirty="0"/>
              <a:t>今回はこのバージョンによるインストールをご紹介いたします。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層を積み重ねる場合には、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nx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nz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を用いる。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1 1 2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とすると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方向に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個積み重ねられる。 </a:t>
            </a:r>
          </a:p>
          <a:p>
            <a:endParaRPr kumimoji="1" lang="en-US" altLang="ja-JP" dirty="0"/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 A all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 AAA.A BBB.B C.C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3.0 3.0 10.0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積分を行う。温度（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=temp)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は、計算開始時は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AAA.A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、終了時は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BBB.B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、温度制御の強さは無次元時間で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に達するようにする。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dirty="0"/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 A all enforce2d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方向の速度と力を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2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を設定したときによく用いられる。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39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72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it-IT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lattice AA B.BBB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は格子の種類（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fcc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bcc,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hcp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は規格化密度（充填率）である。充填率は格子点に半径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の球を詰めたときに、格子定数が目的の値になるように決める。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 box block a0 a1 b0 b1 c0 c1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での直方の領域を定義する。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領域の範囲は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[a0, a1]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[b0, b1]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[c0, c1]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と設定される。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6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これから、</a:t>
            </a:r>
            <a:r>
              <a:rPr kumimoji="1" lang="en-US" altLang="ja-JP" dirty="0"/>
              <a:t>Windows</a:t>
            </a:r>
            <a:r>
              <a:rPr kumimoji="1" lang="ja-JP" altLang="en-US" dirty="0"/>
              <a:t>や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など各プラットフォームの実行例をご紹介しますが、</a:t>
            </a:r>
            <a:endParaRPr kumimoji="1" lang="en-US" altLang="ja-JP" dirty="0"/>
          </a:p>
          <a:p>
            <a:r>
              <a:rPr kumimoji="1" lang="ja-JP" altLang="en-US" dirty="0"/>
              <a:t>同じ</a:t>
            </a:r>
            <a:r>
              <a:rPr kumimoji="1" lang="en-US" altLang="ja-JP" dirty="0"/>
              <a:t>OS</a:t>
            </a:r>
            <a:r>
              <a:rPr kumimoji="1" lang="ja-JP" altLang="en-US" dirty="0"/>
              <a:t>でも、個人の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環境によりまして、上手くいかない場合がありますので、ご注意下さい。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の場合は、バイナリが配布されて、それをダブルクリックするだけで、イントール出来きます。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インストールした</a:t>
            </a:r>
            <a:r>
              <a:rPr kumimoji="1" lang="en-US" altLang="ja-JP" dirty="0"/>
              <a:t>LAMMPS</a:t>
            </a:r>
            <a:r>
              <a:rPr kumimoji="1" lang="ja-JP" altLang="en-US" dirty="0"/>
              <a:t>を実行するときに、今回は</a:t>
            </a:r>
            <a:r>
              <a:rPr kumimoji="1" lang="en-US" altLang="ja-JP" dirty="0" err="1"/>
              <a:t>cygwin</a:t>
            </a:r>
            <a:r>
              <a:rPr kumimoji="1" lang="ja-JP" altLang="en-US" dirty="0"/>
              <a:t>という</a:t>
            </a:r>
            <a:r>
              <a:rPr kumimoji="1" lang="en-US" altLang="ja-JP" dirty="0"/>
              <a:t>Windows</a:t>
            </a:r>
            <a:r>
              <a:rPr kumimoji="1" lang="ja-JP" altLang="en-US" dirty="0"/>
              <a:t>上で実行する</a:t>
            </a:r>
            <a:r>
              <a:rPr kumimoji="1" lang="en-US" altLang="ja-JP" dirty="0"/>
              <a:t>Unix</a:t>
            </a:r>
            <a:r>
              <a:rPr kumimoji="1" lang="ja-JP" altLang="en-US" dirty="0"/>
              <a:t>のシェル環境を用いた例をご紹介します。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Linux</a:t>
            </a:r>
            <a:r>
              <a:rPr kumimoji="1" lang="ja-JP" altLang="en-US" dirty="0"/>
              <a:t>で使うときには、ソースファイルをコンパイルする必要があります。</a:t>
            </a:r>
            <a:endParaRPr kumimoji="1" lang="en-US" altLang="ja-JP" dirty="0"/>
          </a:p>
          <a:p>
            <a:r>
              <a:rPr kumimoji="1" lang="ja-JP" altLang="en-US" dirty="0"/>
              <a:t>また、コンパイルする時に、</a:t>
            </a:r>
            <a:r>
              <a:rPr kumimoji="1" lang="en-US" altLang="ja-JP" dirty="0"/>
              <a:t>FFTW</a:t>
            </a:r>
            <a:r>
              <a:rPr kumimoji="1" lang="ja-JP" altLang="en-US" dirty="0"/>
              <a:t>という高速フーリエ変換のライブラリも必要です。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また</a:t>
            </a:r>
            <a:r>
              <a:rPr kumimoji="1" lang="en-US" altLang="ja-JP" dirty="0"/>
              <a:t>LAMMPS</a:t>
            </a:r>
            <a:r>
              <a:rPr kumimoji="1" lang="ja-JP" altLang="en-US" dirty="0"/>
              <a:t>をコンパイルするときには、必要な機能のパッケージを追加することもできます。</a:t>
            </a:r>
            <a:endParaRPr kumimoji="1" lang="en-US" altLang="ja-JP" dirty="0"/>
          </a:p>
          <a:p>
            <a:r>
              <a:rPr kumimoji="1" lang="ja-JP" altLang="en-US" dirty="0"/>
              <a:t>そのパッケージの詳細は、この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を参照下さい。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付属の</a:t>
            </a:r>
            <a:r>
              <a:rPr kumimoji="1" lang="en-US" altLang="ja-JP" dirty="0" err="1"/>
              <a:t>makefile</a:t>
            </a:r>
            <a:r>
              <a:rPr kumimoji="1" lang="ja-JP" altLang="en-US" dirty="0"/>
              <a:t>をそのまま</a:t>
            </a:r>
            <a:r>
              <a:rPr kumimoji="1" lang="en-US" altLang="ja-JP" dirty="0"/>
              <a:t>make</a:t>
            </a:r>
            <a:r>
              <a:rPr kumimoji="1" lang="ja-JP" altLang="en-US" dirty="0"/>
              <a:t>して頂ければ、上手くいく場合が多いと思います。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またお使いのシステムに</a:t>
            </a:r>
            <a:r>
              <a:rPr kumimoji="1" lang="en-US" altLang="ja-JP" dirty="0"/>
              <a:t>MPI</a:t>
            </a:r>
            <a:r>
              <a:rPr kumimoji="1" lang="ja-JP" altLang="en-US" dirty="0"/>
              <a:t>環境がありましたら、それ用にコンパイルすることができます。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49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たとえ、</a:t>
            </a:r>
            <a:r>
              <a:rPr kumimoji="1" lang="en-US" altLang="ja-JP" dirty="0"/>
              <a:t>LAMMPS</a:t>
            </a:r>
            <a:r>
              <a:rPr kumimoji="1" lang="ja-JP" altLang="en-US" dirty="0"/>
              <a:t>をコンパイルできたとしても、シミュレーションを実行するには、</a:t>
            </a:r>
            <a:endParaRPr kumimoji="1" lang="en-US" altLang="ja-JP" dirty="0"/>
          </a:p>
          <a:p>
            <a:r>
              <a:rPr kumimoji="1" lang="ja-JP" altLang="en-US" dirty="0"/>
              <a:t>自分の計算ダーゲットに対する入力ファイルを作成しなくてはいけなくて、</a:t>
            </a:r>
            <a:endParaRPr kumimoji="1" lang="en-US" altLang="ja-JP" dirty="0"/>
          </a:p>
          <a:p>
            <a:r>
              <a:rPr kumimoji="1" lang="ja-JP" altLang="en-US" dirty="0"/>
              <a:t>それが一番大変なのですが、</a:t>
            </a:r>
            <a:endParaRPr kumimoji="1" lang="en-US" altLang="ja-JP" dirty="0"/>
          </a:p>
          <a:p>
            <a:r>
              <a:rPr kumimoji="1" lang="ja-JP" altLang="en-US" dirty="0"/>
              <a:t>それらを手助けしてくれる</a:t>
            </a:r>
            <a:r>
              <a:rPr kumimoji="1" lang="en-US" altLang="ja-JP" dirty="0"/>
              <a:t>GUI</a:t>
            </a:r>
            <a:r>
              <a:rPr kumimoji="1" lang="ja-JP" altLang="en-US" dirty="0"/>
              <a:t>支援ツールをいくつかご紹介いたします。</a:t>
            </a:r>
            <a:endParaRPr kumimoji="1" lang="en-US" altLang="ja-JP" dirty="0"/>
          </a:p>
          <a:p>
            <a:r>
              <a:rPr kumimoji="1" lang="ja-JP" altLang="en-US" dirty="0"/>
              <a:t>まず、</a:t>
            </a:r>
            <a:r>
              <a:rPr kumimoji="1" lang="en-US" altLang="ja-JP" dirty="0"/>
              <a:t>J-OCAT</a:t>
            </a:r>
            <a:r>
              <a:rPr kumimoji="1" lang="ja-JP" altLang="en-US" dirty="0"/>
              <a:t>と呼ばれる</a:t>
            </a:r>
            <a:r>
              <a:rPr lang="ja-JP" altLang="en-US" sz="800" dirty="0">
                <a:latin typeface="+mn-ea"/>
              </a:rPr>
              <a:t>日本総研が開発しているものがあり、</a:t>
            </a:r>
            <a:endParaRPr lang="en-US" altLang="ja-JP" sz="800" dirty="0">
              <a:latin typeface="+mn-ea"/>
            </a:endParaRPr>
          </a:p>
          <a:p>
            <a:r>
              <a:rPr kumimoji="1" lang="ja-JP" altLang="en-US" sz="800" dirty="0">
                <a:latin typeface="+mn-ea"/>
              </a:rPr>
              <a:t>これはまたパネルディスカッションのときに、</a:t>
            </a:r>
            <a:r>
              <a:rPr kumimoji="1" lang="en-US" altLang="ja-JP" sz="800" dirty="0">
                <a:latin typeface="+mn-ea"/>
              </a:rPr>
              <a:t>JSOL</a:t>
            </a:r>
            <a:r>
              <a:rPr kumimoji="1" lang="ja-JP" altLang="en-US" sz="800" dirty="0">
                <a:latin typeface="+mn-ea"/>
              </a:rPr>
              <a:t>の小沢さんにご紹介いただきます。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443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もうひとつは、クロスアビリティの</a:t>
            </a:r>
            <a:r>
              <a:rPr kumimoji="1" lang="en-US" altLang="ja-JP" dirty="0" err="1"/>
              <a:t>Winmostar</a:t>
            </a:r>
            <a:r>
              <a:rPr kumimoji="1" lang="ja-JP" altLang="en-US" dirty="0"/>
              <a:t>で、</a:t>
            </a:r>
            <a:endParaRPr kumimoji="1" lang="en-US" altLang="ja-JP" dirty="0"/>
          </a:p>
          <a:p>
            <a:r>
              <a:rPr kumimoji="1" lang="ja-JP" altLang="en-US" dirty="0"/>
              <a:t>これは古典だけでなく、</a:t>
            </a:r>
            <a:r>
              <a:rPr kumimoji="1" lang="is-IS" altLang="ja-JP" dirty="0"/>
              <a:t>… </a:t>
            </a:r>
            <a:r>
              <a:rPr kumimoji="1" lang="ja-JP" altLang="en-US" dirty="0"/>
              <a:t>に対応しています。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717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そのたの</a:t>
            </a:r>
            <a:r>
              <a:rPr kumimoji="1" lang="en-US" altLang="ja-JP" dirty="0"/>
              <a:t>GUI</a:t>
            </a:r>
            <a:r>
              <a:rPr kumimoji="1" lang="ja-JP" altLang="en-US" dirty="0"/>
              <a:t>アプリについては、</a:t>
            </a:r>
            <a:endParaRPr kumimoji="1" lang="en-US" altLang="ja-JP" dirty="0"/>
          </a:p>
          <a:p>
            <a:r>
              <a:rPr kumimoji="1" lang="ja-JP" altLang="en-US" dirty="0"/>
              <a:t>この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を見てくささい。</a:t>
            </a:r>
            <a:endParaRPr kumimoji="1" lang="en-US" altLang="ja-JP" dirty="0"/>
          </a:p>
          <a:p>
            <a:r>
              <a:rPr kumimoji="1" lang="ja-JP" altLang="en-US" dirty="0"/>
              <a:t>特に可視化ツールとして</a:t>
            </a:r>
            <a:r>
              <a:rPr kumimoji="1" lang="en-US" altLang="ja-JP" dirty="0"/>
              <a:t>VMD</a:t>
            </a:r>
            <a:r>
              <a:rPr kumimoji="1" lang="ja-JP" altLang="en-US" dirty="0"/>
              <a:t>と</a:t>
            </a:r>
            <a:r>
              <a:rPr kumimoji="1" lang="en-US" altLang="ja-JP" dirty="0"/>
              <a:t>OVITO</a:t>
            </a:r>
            <a:r>
              <a:rPr kumimoji="1" lang="ja-JP" altLang="en-US" dirty="0"/>
              <a:t>が有名です。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906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77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空間の次元・粒子の定義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無記入（ディフォルト）では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次元空間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二次元にする場合は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2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、三次元にする場合は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 3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units AA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物理量の尺度を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で指定した単位系にする。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には、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Lennard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-Jones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real=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」単位系、などがある。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が無記入（ディフォルト）であると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「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Lennard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-Jones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」単位系となる。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 AA =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real or metal or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cgs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electron or micro or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atom_style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BB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計算での粒子の属性を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の指定にする。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bond, sphere, full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がある。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では「位置、速度、番号、型」の情報を各粒子が持つ。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bond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では「位置、速度、番号、型、ボンドでの粒子の番号」の情報を各粒子が持つ。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sphere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ｄでは「位置、速度、番号、型、直径、質量、角運動量」の情報を各粒子が持つ。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では、「位置、速度、番号、型、ボンドでの粒子の番号、結合角での粒子の番号、二面角での粒子の番号、通常以外での二面角での番号、電荷」の情報を各粒子が持つ。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どのような系に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を設定すれば良いかは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Manual.pdf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p.289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）の表に記載されている。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atomic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では ディフォルトの値のみが用いられる。これが用いられる系は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coarse-grain liquids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や固体、金属である。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初期条件</a:t>
            </a:r>
          </a:p>
          <a:p>
            <a:r>
              <a:rPr kumimoji="1" lang="ja-JP" alt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it-IT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it-IT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read_data</a:t>
            </a:r>
            <a:r>
              <a:rPr kumimoji="1" lang="it-IT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it-IT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data.case</a:t>
            </a:r>
            <a:endParaRPr kumimoji="1" lang="it-IT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data.case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に記載されている原子座標のデータが読み込まれる。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層を積み重ねる場合には、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nx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nz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を用いる。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 1 1 2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とすると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方向に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個積み重ねられる。 </a:t>
            </a:r>
          </a:p>
          <a:p>
            <a:r>
              <a:rPr kumimoji="1" lang="ja-JP" alt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it-IT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lattice AA B.BBB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は格子の種類（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fcc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bcc,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hcp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は規格化密度（充填率）である。充填率は格子点に半径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の球を詰めたときに、格子定数が目的の値になるように決める。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region box block a0 a1 b0 b1 c0 c1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での直方の領域を定義する。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領域の範囲は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[a0, a1]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[b0, b1]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軸の範囲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[c0, c1]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と設定される。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create_box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box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の領域に型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の粒子を使って計算する。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create_atoms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box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名称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の領域に型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の粒子を配置する。配置される位置は、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lattice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で定義した格子点上。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mass 1 A.A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の粒子の質量を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相互作用の定義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(LJ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COLLOID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などを定義する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 B.B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粒子間の相互作用のポテンシャルを設定する。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collid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などがある。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を入れてさらに詳細なポテンシャルの指定が可能になる（例えば、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/cut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など）。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を入れて詳細なポテンシャルの指定をした分、それに関するパラメータを（例えば、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のように）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の後に記述する。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どのような記述が可能かは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Manual.pdf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の「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command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」に記述がある。沢山の種類があるので驚くが、高分子であれば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の付いたもの、金属であれば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eam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meam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kim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関連を調べれば良いだろう。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に対応した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pair_coeff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の設定の仕方も記述されている。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pair_coeff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 C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の粒子と型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の粒子の間のポテンシャルのパラメーター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C(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ときにはポテンシャルファイルのアドレスと原子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の後に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pair_style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で設定した粒子間の相互作用のポテンシャルに関するパラメーター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を設定する。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 * * にすると、全ての粒子対に対してパラメーターの設定が行われる（*は「任意」とか「全ての」という意味）。例えば、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*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にすると型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の粒子と全ての型の粒子の間のという設定にしたりできる。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velocity all create A.AA BBBBB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全て（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）の粒子に規格化した運動エネルギーが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になるように速度を割り当てる。割り当て方は乱数の初期値は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BBBBB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による。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neighbor A.A B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ある粒子について、カットオフ半径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 *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 距離内になる粒子で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を構成する。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 *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の領域は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skin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と呼ばれる。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には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がある。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 = binning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の構成アルゴリズムを用いることを示す。このアルゴリズムは計算時間が全粒子数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/CPU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数に比例する。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= binning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法の改良版。カットオフ長に大きなバラツキがあるときに有効。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neigh_modify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every AA delay B check no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の最後の構成から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ステップまで再構成をせず、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ステップから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ステップ後に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neighbor-list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の再構成を行う。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yes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にすると、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skin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の厚さの半分の距離を粒子が移動したら再構成を行う。一度構成したら、そのシミュレーション中には再構成を行わない。</a:t>
            </a:r>
          </a:p>
          <a:p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時間積分の定義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(NVE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や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NPT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を定義する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fix A all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A(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は通常数値が記入されている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(=all)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の粒子に対して、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NVE(=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nve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積分で位置と速度を更新する。ここで、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は粒子数、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は体積、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はエネルギーとなる。全系はミクロカノニカルの軌道を生成する。</a:t>
            </a:r>
          </a:p>
          <a:p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ja-JP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35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timestep</a:t>
            </a:r>
            <a:r>
              <a:rPr lang="en-US" altLang="ja-JP" dirty="0"/>
              <a:t>: 1</a:t>
            </a:r>
            <a:r>
              <a:rPr lang="ja-JP" altLang="en-US" dirty="0"/>
              <a:t>ステップの時間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thermo YY 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最初と最後、そして、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ステップ毎に、熱力学量（温度、エネルギー、圧力などを出力する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XXX</a:t>
            </a:r>
          </a:p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シミュレーションを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ステップの行う。単位は無次元化した時間ステップとなる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83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dump id all atom AA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という名称で、全て（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）の粒子に対して、粒子の位置と型の情報を、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という名称でファイルに書き込む。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としているのは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VMD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で読み取りやすくするため。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ファイルにある入力ファイルも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に変えると良い。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62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dump id all atom AA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という名称で、全て（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=all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）の粒子に対して、粒子の位置と型の情報を、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ステップ毎に、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という名称でファイルに書き込む。</a:t>
            </a:r>
          </a:p>
          <a:p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※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としているのは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VMD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で読み取りやすくするため。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ファイルにある入力ファイルも </a:t>
            </a:r>
            <a:r>
              <a:rPr kumimoji="1" lang="en-US" altLang="ja-JP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dump.lammpstrj</a:t>
            </a:r>
            <a:r>
              <a:rPr kumimoji="1" lang="en-US" altLang="ja-JP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に変えると良い。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54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5101-966C-854C-BA73-3515E850E959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07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7D0F-B1A3-E043-9ACA-451F33BA19C1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30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5BF-2B93-5247-9B44-B7AE25CC74C9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258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351479" y="6491883"/>
            <a:ext cx="169515" cy="17721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61BA-F6E0-6845-8880-0E96454347D4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9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1AEF-3A56-B743-A33A-9D2DDA96229E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63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4249-4FFC-3E4E-979D-EDF5C9D61A84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78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6959-6D7D-8F40-83DA-E6B9AE88D2DC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1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D40B8-F64C-D242-A5C8-AC533EBE1F6B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69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74F-0C15-8F41-ABE6-FADC02829820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50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7AED-DDED-F847-9078-B1DF0C0D4AA1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79D4-3E64-7441-84AC-07AD0B35D550}" type="datetime1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8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97E79B2B-62E5-6B46-8CEE-63D42F8BE09F}" type="datetime1">
              <a:rPr lang="ja-JP" altLang="en-US" smtClean="0"/>
              <a:t>2018/11/3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FDF1CC8-78FC-444A-A46F-F0C924EEE8A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 descr="カラーロゴ_縦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0"/>
            <a:ext cx="7366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000" b="1" kern="1200">
          <a:solidFill>
            <a:schemeClr val="tx2"/>
          </a:solidFill>
          <a:latin typeface="+mn-lt"/>
          <a:ea typeface="+mn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defTabSz="321457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46485" y="133945"/>
            <a:ext cx="7031850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b"/>
          <a:lstStyle/>
          <a:p>
            <a:r>
              <a:t>タイトルテキスト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5" name="Shape 5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6" name="cmsi-logo-gre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348045" y="6493383"/>
            <a:ext cx="169515" cy="177210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>
            <a:spAutoFit/>
          </a:bodyPr>
          <a:lstStyle>
            <a:lvl1pPr algn="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410751" hangingPunct="0"/>
            <a:fld id="{86CB4B4D-7CA3-9044-876B-883B54F8677D}" type="slidenum">
              <a:rPr kumimoji="0" kern="0">
                <a:solidFill>
                  <a:srgbClr val="000000"/>
                </a:solidFill>
              </a:rPr>
              <a:pPr defTabSz="410751" hangingPunct="0"/>
              <a:t>‹#›</a:t>
            </a:fld>
            <a:endParaRPr kumimoji="0" ker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med"/>
  <p:hf hdr="0" ftr="0" dt="0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142870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383963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625056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866149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07242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348335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589428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30521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71614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materiappslive/files/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github.com/cmsi/MateriAppsLive/wiki/MateriAppsLive-ov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05891" y="1201043"/>
            <a:ext cx="8280909" cy="2399408"/>
          </a:xfrm>
        </p:spPr>
        <p:txBody>
          <a:bodyPr>
            <a:normAutofit/>
          </a:bodyPr>
          <a:lstStyle/>
          <a:p>
            <a:r>
              <a:rPr lang="ja-JP" altLang="en-US"/>
              <a:t>￼</a:t>
            </a:r>
            <a:r>
              <a:rPr lang="ja-JP" altLang="en-US">
                <a:solidFill>
                  <a:schemeClr val="accent1">
                    <a:lumMod val="50000"/>
                  </a:schemeClr>
                </a:solidFill>
              </a:rPr>
              <a:t>第２回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LAMMPS</a:t>
            </a:r>
            <a:r>
              <a:rPr lang="ja-JP" altLang="en-US">
                <a:solidFill>
                  <a:schemeClr val="accent1">
                    <a:lumMod val="50000"/>
                  </a:schemeClr>
                </a:solidFill>
              </a:rPr>
              <a:t>入門講習会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高度情報科学技術研究機構（</a:t>
            </a:r>
            <a:r>
              <a:rPr lang="en-US" altLang="ja-JP" dirty="0"/>
              <a:t>RIST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en-US" dirty="0"/>
              <a:t>利用支援部　吉澤香奈子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31" y="113402"/>
            <a:ext cx="576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+mj-ea"/>
                <a:ea typeface="+mj-ea"/>
              </a:rPr>
              <a:t>2018</a:t>
            </a:r>
            <a:r>
              <a:rPr lang="ja-JP" altLang="en-US" sz="2400">
                <a:latin typeface="+mj-ea"/>
                <a:ea typeface="+mj-ea"/>
              </a:rPr>
              <a:t>年</a:t>
            </a:r>
            <a:r>
              <a:rPr lang="ja-JP" altLang="ja-JP" sz="2400" dirty="0">
                <a:latin typeface="+mj-ea"/>
                <a:ea typeface="+mj-ea"/>
              </a:rPr>
              <a:t>1</a:t>
            </a:r>
            <a:r>
              <a:rPr lang="en-US" altLang="ja-JP" sz="2400" dirty="0">
                <a:latin typeface="+mj-ea"/>
                <a:ea typeface="+mj-ea"/>
              </a:rPr>
              <a:t>1</a:t>
            </a:r>
            <a:r>
              <a:rPr lang="ja-JP" altLang="en-US" sz="2400">
                <a:latin typeface="+mj-ea"/>
                <a:ea typeface="+mj-ea"/>
              </a:rPr>
              <a:t>月</a:t>
            </a:r>
            <a:r>
              <a:rPr lang="ja-JP" altLang="ja-JP" sz="2400">
                <a:latin typeface="+mj-ea"/>
                <a:ea typeface="+mj-ea"/>
              </a:rPr>
              <a:t>2</a:t>
            </a:r>
            <a:r>
              <a:rPr lang="en-US" altLang="ja-JP" sz="2400" dirty="0">
                <a:latin typeface="+mj-ea"/>
                <a:ea typeface="+mj-ea"/>
              </a:rPr>
              <a:t>2</a:t>
            </a:r>
            <a:r>
              <a:rPr lang="ja-JP" altLang="en-US" sz="2400">
                <a:latin typeface="+mj-ea"/>
                <a:ea typeface="+mj-ea"/>
              </a:rPr>
              <a:t>日（木）</a:t>
            </a:r>
            <a:r>
              <a:rPr lang="ja-JP" altLang="en-US" sz="2400" dirty="0">
                <a:ea typeface="+mj-ea"/>
              </a:rPr>
              <a:t>　</a:t>
            </a:r>
            <a:r>
              <a:rPr lang="en-US" altLang="en-US" sz="2400" dirty="0">
                <a:ea typeface="+mj-ea"/>
              </a:rPr>
              <a:t>RIST</a:t>
            </a:r>
            <a:r>
              <a:rPr lang="ja-JP" altLang="en-US" sz="2400" dirty="0">
                <a:latin typeface="+mj-ea"/>
                <a:ea typeface="+mj-ea"/>
              </a:rPr>
              <a:t>東京事務所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36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日本語キーボード、コピー&amp;ペースト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t>日本語キーボード(「＠」が「P」の右にあるタイプ)では、記号が正しく入力できません。その場合、以下の設定を行ってください</a:t>
            </a:r>
          </a:p>
          <a:p>
            <a:pPr lvl="1">
              <a:spcBef>
                <a:spcPts val="703"/>
              </a:spcBef>
            </a:pPr>
            <a:r>
              <a:t>「スタートメニュー」⇒「Accessories」⇒「LXTerminal」</a:t>
            </a:r>
          </a:p>
          <a:p>
            <a:pPr lvl="1">
              <a:spcBef>
                <a:spcPts val="703"/>
              </a:spcBef>
            </a:pPr>
            <a:r>
              <a:t>ターミナル(端末)が立ち上がるので「</a:t>
            </a:r>
            <a:r>
              <a:rPr i="1"/>
              <a:t>setxkbmap -layout jp</a:t>
            </a:r>
            <a:r>
              <a:t>」と入力しリターン</a:t>
            </a:r>
          </a:p>
          <a:p>
            <a:pPr lvl="1">
              <a:spcBef>
                <a:spcPts val="703"/>
              </a:spcBef>
            </a:pPr>
            <a:r>
              <a:t>「＠」が正しく入力できることを確認</a:t>
            </a:r>
          </a:p>
          <a:p>
            <a:pPr lvl="1">
              <a:spcBef>
                <a:spcPts val="703"/>
              </a:spcBef>
            </a:pPr>
            <a:r>
              <a:t>(英語配列に戻したいとき: 「</a:t>
            </a:r>
            <a:r>
              <a:rPr i="1"/>
              <a:t>setxkbmap -layout us</a:t>
            </a:r>
            <a:r>
              <a:t>」)</a:t>
            </a:r>
          </a:p>
          <a:p>
            <a:pPr>
              <a:spcBef>
                <a:spcPts val="703"/>
              </a:spcBef>
            </a:pPr>
            <a:r>
              <a:t>ホストOSでPDFファイルからコピーした文字列を、仮想マシンの端末でペーストする方法</a:t>
            </a:r>
          </a:p>
          <a:p>
            <a:pPr lvl="1">
              <a:spcBef>
                <a:spcPts val="703"/>
              </a:spcBef>
            </a:pPr>
            <a:r>
              <a:t>端末上で右クリック ⇒「Paste」</a:t>
            </a:r>
          </a:p>
          <a:p>
            <a:pPr lvl="1">
              <a:spcBef>
                <a:spcPts val="703"/>
              </a:spcBef>
            </a:pPr>
            <a:r>
              <a:t> あるいは、「shift」と「control」を同時に押しながら「V」</a:t>
            </a:r>
          </a:p>
          <a:p>
            <a:pPr lvl="1">
              <a:spcBef>
                <a:spcPts val="703"/>
              </a:spcBef>
            </a:pPr>
            <a:r>
              <a:t>文字列のコピーは、右クリック ⇒「Copy」あるいは「shift + control + C」</a:t>
            </a:r>
          </a:p>
        </p:txBody>
      </p:sp>
      <p:sp>
        <p:nvSpPr>
          <p:cNvPr id="167" name="Shape 167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68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10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en-US" altLang="ja-JP" b="1" dirty="0">
                <a:solidFill>
                  <a:srgbClr val="1F497D"/>
                </a:solidFill>
              </a:rPr>
              <a:t>LAMMPS</a:t>
            </a:r>
            <a:r>
              <a:rPr lang="ja-JP" altLang="en-US" dirty="0">
                <a:solidFill>
                  <a:srgbClr val="1F497D"/>
                </a:solidFill>
              </a:rPr>
              <a:t>について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en-US" altLang="ja-JP" sz="2400" b="1" dirty="0">
                <a:solidFill>
                  <a:srgbClr val="0000FF"/>
                </a:solidFill>
              </a:rPr>
              <a:t>L</a:t>
            </a:r>
            <a:r>
              <a:rPr lang="en-US" altLang="ja-JP" sz="2400" dirty="0"/>
              <a:t>arge-scale </a:t>
            </a:r>
            <a:r>
              <a:rPr lang="en-US" altLang="ja-JP" sz="2400" b="1" dirty="0">
                <a:solidFill>
                  <a:srgbClr val="0000FF"/>
                </a:solidFill>
              </a:rPr>
              <a:t>A</a:t>
            </a:r>
            <a:r>
              <a:rPr lang="en-US" altLang="ja-JP" sz="2400" dirty="0"/>
              <a:t>tomic/</a:t>
            </a:r>
            <a:r>
              <a:rPr lang="en-US" altLang="ja-JP" sz="2400" b="1" dirty="0">
                <a:solidFill>
                  <a:srgbClr val="0000FF"/>
                </a:solidFill>
              </a:rPr>
              <a:t>M</a:t>
            </a:r>
            <a:r>
              <a:rPr lang="en-US" altLang="ja-JP" sz="2400" dirty="0"/>
              <a:t>olecular </a:t>
            </a:r>
            <a:r>
              <a:rPr lang="en-US" altLang="ja-JP" sz="2400" b="1" dirty="0">
                <a:solidFill>
                  <a:srgbClr val="0000FF"/>
                </a:solidFill>
              </a:rPr>
              <a:t>M</a:t>
            </a:r>
            <a:r>
              <a:rPr lang="en-US" altLang="ja-JP" sz="2400" dirty="0"/>
              <a:t>assively </a:t>
            </a:r>
            <a:r>
              <a:rPr lang="en-US" altLang="ja-JP" sz="2400" b="1" dirty="0">
                <a:solidFill>
                  <a:srgbClr val="0000FF"/>
                </a:solidFill>
              </a:rPr>
              <a:t>P</a:t>
            </a:r>
            <a:r>
              <a:rPr lang="en-US" altLang="ja-JP" sz="2400" dirty="0"/>
              <a:t>arallel </a:t>
            </a:r>
            <a:r>
              <a:rPr lang="en-US" altLang="ja-JP" sz="2400" b="1" dirty="0">
                <a:solidFill>
                  <a:srgbClr val="0000FF"/>
                </a:solidFill>
              </a:rPr>
              <a:t>S</a:t>
            </a:r>
            <a:r>
              <a:rPr lang="en-US" altLang="ja-JP" sz="2400" dirty="0"/>
              <a:t>imulator</a:t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</a:p>
          <a:p>
            <a:r>
              <a:rPr lang="ja-JP" altLang="en-US" sz="2400" dirty="0"/>
              <a:t>並列計算機のために設計された分子動力学シミュレータ</a:t>
            </a:r>
          </a:p>
          <a:p>
            <a:pPr lvl="1"/>
            <a:r>
              <a:rPr lang="ja-JP" altLang="en-US" sz="2000" dirty="0"/>
              <a:t>物質系を構成する原子や分子の１つ１つに対する運動方程式を数値的に計算している</a:t>
            </a:r>
            <a:endParaRPr lang="en-US" altLang="ja-JP" sz="2000" dirty="0"/>
          </a:p>
          <a:p>
            <a:pPr lvl="1"/>
            <a:r>
              <a:rPr lang="ja-JP" altLang="en-US" sz="2000" dirty="0"/>
              <a:t>高並列計算のため</a:t>
            </a:r>
            <a:r>
              <a:rPr lang="en-US" altLang="ja-JP" sz="2000" dirty="0"/>
              <a:t>2007</a:t>
            </a:r>
            <a:r>
              <a:rPr lang="ja-JP" altLang="en-US" sz="2000" dirty="0"/>
              <a:t>年に</a:t>
            </a:r>
            <a:r>
              <a:rPr lang="en-US" altLang="ja-JP" sz="2000" dirty="0"/>
              <a:t>C++</a:t>
            </a:r>
            <a:r>
              <a:rPr lang="ja-JP" altLang="en-US" sz="2000" dirty="0"/>
              <a:t>でオブジェクト指向で完全に、</a:t>
            </a:r>
            <a:r>
              <a:rPr lang="en-US" altLang="ja-JP" sz="2000" dirty="0"/>
              <a:t>rewrite</a:t>
            </a:r>
            <a:r>
              <a:rPr lang="ja-JP" altLang="en-US" sz="2000" dirty="0"/>
              <a:t>されている</a:t>
            </a:r>
            <a:br>
              <a:rPr lang="en-US" altLang="ja-JP" sz="2000" dirty="0"/>
            </a:br>
            <a:r>
              <a:rPr lang="ja-JP" altLang="en-US" sz="2000" dirty="0"/>
              <a:t>オブジェクト指向</a:t>
            </a:r>
            <a:r>
              <a:rPr lang="en-US" altLang="ja-JP" sz="2000" dirty="0"/>
              <a:t> </a:t>
            </a:r>
            <a:r>
              <a:rPr lang="en-US" altLang="ja-JP" sz="2000" dirty="0">
                <a:sym typeface="Wingdings"/>
              </a:rPr>
              <a:t> </a:t>
            </a:r>
            <a:r>
              <a:rPr lang="ja-JP" altLang="en-US" sz="2000" dirty="0"/>
              <a:t>コード拡張・公開</a:t>
            </a:r>
            <a:r>
              <a:rPr lang="en-US" altLang="ja-JP" sz="2000" dirty="0"/>
              <a:t> </a:t>
            </a:r>
            <a:r>
              <a:rPr lang="en-US" altLang="ja-JP" sz="2000" dirty="0">
                <a:sym typeface="Wingdings"/>
              </a:rPr>
              <a:t> </a:t>
            </a:r>
            <a:r>
              <a:rPr lang="ja-JP" altLang="en-US" sz="2000" dirty="0"/>
              <a:t>多分野・多スケールに渡る計算</a:t>
            </a:r>
            <a:endParaRPr lang="en-US" altLang="ja-JP" sz="2000" dirty="0"/>
          </a:p>
          <a:p>
            <a:pPr lvl="1"/>
            <a:r>
              <a:rPr lang="ja-JP" altLang="en-US" sz="2000" dirty="0"/>
              <a:t>現在、粒子系統合シミュレータとして高い支持</a:t>
            </a:r>
            <a:endParaRPr lang="en-US" altLang="ja-JP" sz="2000" dirty="0"/>
          </a:p>
          <a:p>
            <a:r>
              <a:rPr lang="ja-JP" altLang="en-US" sz="2400" dirty="0"/>
              <a:t>ソースコードダウンロード</a:t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download.html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en-US" altLang="ja-JP" sz="2000" dirty="0"/>
              <a:t>Stable version (11 Aug 2017) </a:t>
            </a:r>
            <a:r>
              <a:rPr lang="ja-JP" altLang="en-US" sz="2000" dirty="0"/>
              <a:t>：</a:t>
            </a:r>
            <a:r>
              <a:rPr lang="en-US" altLang="ja-JP" sz="2000" b="1" dirty="0">
                <a:solidFill>
                  <a:schemeClr val="accent2"/>
                </a:solidFill>
              </a:rPr>
              <a:t>2017</a:t>
            </a:r>
            <a:r>
              <a:rPr lang="ja-JP" altLang="en-US" sz="2000" b="1" dirty="0">
                <a:solidFill>
                  <a:schemeClr val="accent2"/>
                </a:solidFill>
              </a:rPr>
              <a:t>年</a:t>
            </a:r>
            <a:r>
              <a:rPr lang="en-US" altLang="en-US" sz="2000" b="1" dirty="0">
                <a:solidFill>
                  <a:schemeClr val="accent2"/>
                </a:solidFill>
              </a:rPr>
              <a:t>11</a:t>
            </a:r>
            <a:r>
              <a:rPr lang="ja-JP" altLang="en-US" sz="2000" b="1" dirty="0">
                <a:solidFill>
                  <a:schemeClr val="accent2"/>
                </a:solidFill>
              </a:rPr>
              <a:t>月</a:t>
            </a:r>
            <a:r>
              <a:rPr lang="en-US" altLang="ja-JP" sz="2000" b="1" dirty="0">
                <a:solidFill>
                  <a:schemeClr val="accent2"/>
                </a:solidFill>
              </a:rPr>
              <a:t>21</a:t>
            </a:r>
            <a:r>
              <a:rPr lang="ja-JP" altLang="en-US" sz="2000" b="1" dirty="0">
                <a:solidFill>
                  <a:schemeClr val="accent2"/>
                </a:solidFill>
              </a:rPr>
              <a:t>日現在</a:t>
            </a:r>
            <a:br>
              <a:rPr lang="en-US" altLang="ja-JP" sz="2000" dirty="0"/>
            </a:br>
            <a:r>
              <a:rPr lang="ja-JP" altLang="en-US" sz="2000" dirty="0"/>
              <a:t>ソースファイル名：</a:t>
            </a:r>
            <a:r>
              <a:rPr lang="en-US" altLang="ja-JP" sz="2000" dirty="0" err="1">
                <a:solidFill>
                  <a:srgbClr val="FF0000"/>
                </a:solidFill>
              </a:rPr>
              <a:t>lammps-stable.tar.gz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ja-JP" altLang="en-US" sz="2000" dirty="0"/>
              <a:t>（注）</a:t>
            </a:r>
            <a:r>
              <a:rPr lang="en-US" altLang="ja-JP" sz="2000" dirty="0"/>
              <a:t>Stable</a:t>
            </a:r>
            <a:r>
              <a:rPr lang="ja-JP" altLang="en-US" sz="2000" dirty="0"/>
              <a:t>以外の最新のコードもある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ja-JP" altLang="en-US" sz="2000" dirty="0">
                <a:solidFill>
                  <a:srgbClr val="FF0000"/>
                </a:solidFill>
              </a:rPr>
              <a:t>　　　</a:t>
            </a:r>
            <a:r>
              <a:rPr lang="ja-JP" altLang="en-US" sz="2000" dirty="0"/>
              <a:t>過去のメジャーなコード：</a:t>
            </a:r>
            <a:r>
              <a:rPr lang="en-US" altLang="ja-JP" sz="2000" dirty="0">
                <a:solidFill>
                  <a:srgbClr val="0070C0"/>
                </a:solidFill>
              </a:rPr>
              <a:t>http://</a:t>
            </a:r>
            <a:r>
              <a:rPr lang="en-US" altLang="ja-JP" sz="2000" dirty="0" err="1">
                <a:solidFill>
                  <a:srgbClr val="0070C0"/>
                </a:solidFill>
              </a:rPr>
              <a:t>lammps.sandia.gov</a:t>
            </a:r>
            <a:r>
              <a:rPr lang="en-US" altLang="ja-JP" sz="2000" dirty="0">
                <a:solidFill>
                  <a:srgbClr val="0070C0"/>
                </a:solidFill>
              </a:rPr>
              <a:t>/tars/</a:t>
            </a:r>
          </a:p>
          <a:p>
            <a:r>
              <a:rPr lang="ja-JP" altLang="en-US" sz="2400" dirty="0"/>
              <a:t>ドキュメント</a:t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Manual.html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91424" y="6193912"/>
            <a:ext cx="27776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何か不明なことがあったらこのページを見る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25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9"/>
            <a:ext cx="8229600" cy="558378"/>
          </a:xfrm>
        </p:spPr>
        <p:txBody>
          <a:bodyPr>
            <a:noAutofit/>
          </a:bodyPr>
          <a:lstStyle/>
          <a:p>
            <a:pPr marL="0" indent="0"/>
            <a:r>
              <a:rPr lang="ja-JP" altLang="en-US" sz="2800" dirty="0">
                <a:solidFill>
                  <a:srgbClr val="1F497D"/>
                </a:solidFill>
              </a:rPr>
              <a:t>力場（ポテンシャル）について（１）</a:t>
            </a:r>
            <a:endParaRPr lang="en-US" altLang="ja-JP" sz="28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502501"/>
            <a:ext cx="9144000" cy="6441152"/>
          </a:xfrm>
        </p:spPr>
        <p:txBody>
          <a:bodyPr>
            <a:noAutofit/>
          </a:bodyPr>
          <a:lstStyle/>
          <a:p>
            <a:r>
              <a:rPr lang="en-US" altLang="ja-JP" sz="2000" dirty="0">
                <a:solidFill>
                  <a:srgbClr val="000000"/>
                </a:solidFill>
              </a:rPr>
              <a:t>LAMMPS Force Fields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/doc/99/</a:t>
            </a:r>
            <a:r>
              <a:rPr lang="en-US" altLang="ja-JP" sz="2000" dirty="0" err="1">
                <a:solidFill>
                  <a:srgbClr val="0000FF"/>
                </a:solidFill>
              </a:rPr>
              <a:t>force_fields.html</a:t>
            </a:r>
            <a:endParaRPr lang="en-US" altLang="ja-JP" sz="2000" dirty="0">
              <a:solidFill>
                <a:srgbClr val="0000FF"/>
              </a:solidFill>
            </a:endParaRPr>
          </a:p>
          <a:p>
            <a:r>
              <a:rPr lang="ja-JP" altLang="en-US" sz="2000" u="sng" dirty="0">
                <a:solidFill>
                  <a:srgbClr val="000000"/>
                </a:solidFill>
              </a:rPr>
              <a:t>まずは、パッケージにある </a:t>
            </a:r>
            <a:r>
              <a:rPr lang="en-US" altLang="ja-JP" sz="2000" u="sng" dirty="0">
                <a:solidFill>
                  <a:srgbClr val="000000"/>
                </a:solidFill>
              </a:rPr>
              <a:t>examples</a:t>
            </a:r>
            <a:r>
              <a:rPr lang="ja-JP" altLang="en-US" sz="2000" u="sng" dirty="0">
                <a:solidFill>
                  <a:srgbClr val="000000"/>
                </a:solidFill>
              </a:rPr>
              <a:t> や </a:t>
            </a:r>
            <a:r>
              <a:rPr lang="en-US" altLang="ja-JP" sz="2000" u="sng" dirty="0">
                <a:solidFill>
                  <a:srgbClr val="000000"/>
                </a:solidFill>
              </a:rPr>
              <a:t>potentials </a:t>
            </a:r>
            <a:r>
              <a:rPr lang="ja-JP" altLang="en-US" sz="2000" u="sng" dirty="0">
                <a:solidFill>
                  <a:srgbClr val="000000"/>
                </a:solidFill>
              </a:rPr>
              <a:t>を参考にする。</a:t>
            </a:r>
            <a:br>
              <a:rPr lang="en-US" altLang="ja-JP" sz="2000" u="sng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（例）</a:t>
            </a:r>
            <a:r>
              <a:rPr lang="en-US" altLang="ja-JP" sz="2000" dirty="0">
                <a:solidFill>
                  <a:srgbClr val="000000"/>
                </a:solidFill>
              </a:rPr>
              <a:t>LAMMPS</a:t>
            </a:r>
            <a:r>
              <a:rPr lang="ja-JP" altLang="en-US" sz="2000" dirty="0">
                <a:solidFill>
                  <a:srgbClr val="000000"/>
                </a:solidFill>
              </a:rPr>
              <a:t>のパッケージ（</a:t>
            </a:r>
            <a:r>
              <a:rPr lang="en-US" altLang="ja-JP" sz="2000" dirty="0" err="1">
                <a:solidFill>
                  <a:srgbClr val="000000"/>
                </a:solidFill>
              </a:rPr>
              <a:t>lammps-stable.tar.gz</a:t>
            </a:r>
            <a:r>
              <a:rPr lang="ja-JP" altLang="en-US" sz="2000" dirty="0">
                <a:solidFill>
                  <a:srgbClr val="000000"/>
                </a:solidFill>
              </a:rPr>
              <a:t>）の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/>
              <a:t>lammps-11Aug17</a:t>
            </a:r>
            <a:r>
              <a:rPr lang="en-US" altLang="ja-JP" sz="2000" dirty="0">
                <a:solidFill>
                  <a:srgbClr val="000000"/>
                </a:solidFill>
              </a:rPr>
              <a:t>/potentials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を参考にする。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rgbClr val="000000"/>
                </a:solidFill>
              </a:rPr>
              <a:t>目安としては、計算対象の物性が正しいものを選ぶ。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（例）常温常圧の鉄は、体心立方格子構造（</a:t>
            </a:r>
            <a:r>
              <a:rPr lang="en-US" altLang="ja-JP" sz="2000" dirty="0">
                <a:solidFill>
                  <a:srgbClr val="000000"/>
                </a:solidFill>
              </a:rPr>
              <a:t>bcc</a:t>
            </a:r>
            <a:r>
              <a:rPr lang="ja-JP" altLang="en-US" sz="2000" dirty="0">
                <a:solidFill>
                  <a:srgbClr val="000000"/>
                </a:solidFill>
              </a:rPr>
              <a:t>構造）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lammps-11Aug17/potentials/</a:t>
            </a:r>
            <a:r>
              <a:rPr lang="en-US" altLang="ja-JP" sz="2000" dirty="0" err="1">
                <a:solidFill>
                  <a:srgbClr val="000000"/>
                </a:solidFill>
              </a:rPr>
              <a:t>Fe_mm.eam.fs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 dirty="0">
                <a:solidFill>
                  <a:srgbClr val="000000"/>
                </a:solidFill>
              </a:rPr>
              <a:t>を用いる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Interatomic potential − Embedded Atom Method 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pair style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eam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fs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interaction pairs , filename , Element parameters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pair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∗ ∗ Fe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mm.eam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fs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Fe</a:t>
            </a:r>
          </a:p>
          <a:p>
            <a:r>
              <a:rPr lang="ja-JP" altLang="en-US" sz="2000" dirty="0">
                <a:solidFill>
                  <a:srgbClr val="000000"/>
                </a:solidFill>
              </a:rPr>
              <a:t>自分でカスタマイズできるが、初心者には難しい。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（</a:t>
            </a:r>
            <a:r>
              <a:rPr lang="ja-JP" altLang="en-US" sz="20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altLang="ja-JP" sz="20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ja-JP" altLang="en-US" sz="2000" u="sng" dirty="0">
                <a:solidFill>
                  <a:srgbClr val="000000"/>
                </a:solidFill>
                <a:sym typeface="Wingdings"/>
              </a:rPr>
              <a:t>専門家に相談</a:t>
            </a:r>
            <a:r>
              <a:rPr lang="ja-JP" altLang="en-US" sz="2000" dirty="0">
                <a:solidFill>
                  <a:srgbClr val="000000"/>
                </a:solidFill>
              </a:rPr>
              <a:t>）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rgbClr val="000000"/>
                </a:solidFill>
              </a:rPr>
              <a:t>力場（ポテンシャル）にこだわっても、結局は古典計算？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経験的に決める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ja-JP" altLang="en-US" sz="2000" dirty="0">
                <a:solidFill>
                  <a:srgbClr val="000000"/>
                </a:solidFill>
                <a:sym typeface="Wingdings"/>
              </a:rPr>
              <a:t>過去の成功例、論文になっているポテンシャルを用いる。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　（非経験的に決めるなら第一原理計算）</a:t>
            </a:r>
            <a:endParaRPr lang="en-US" altLang="ja-JP" sz="2000" dirty="0">
              <a:solidFill>
                <a:srgbClr val="00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3350" y="3506141"/>
            <a:ext cx="2147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7F7F7F"/>
                </a:solidFill>
              </a:rPr>
              <a:t>入力ファイルの書式例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8711" y="5376182"/>
            <a:ext cx="2040518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物性が正しいように決める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9"/>
            <a:ext cx="8229600" cy="558378"/>
          </a:xfrm>
        </p:spPr>
        <p:txBody>
          <a:bodyPr>
            <a:noAutofit/>
          </a:bodyPr>
          <a:lstStyle/>
          <a:p>
            <a:pPr marL="0" indent="0"/>
            <a:r>
              <a:rPr lang="ja-JP" altLang="en-US" sz="2800" dirty="0">
                <a:solidFill>
                  <a:srgbClr val="1F497D"/>
                </a:solidFill>
              </a:rPr>
              <a:t>力場（ポテンシャル）について（２）</a:t>
            </a:r>
            <a:endParaRPr lang="en-US" altLang="ja-JP" sz="28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502501"/>
            <a:ext cx="9144000" cy="6441152"/>
          </a:xfrm>
        </p:spPr>
        <p:txBody>
          <a:bodyPr>
            <a:noAutofit/>
          </a:bodyPr>
          <a:lstStyle/>
          <a:p>
            <a:r>
              <a:rPr lang="ja-JP" altLang="en-US" sz="2000" dirty="0">
                <a:solidFill>
                  <a:srgbClr val="000000"/>
                </a:solidFill>
              </a:rPr>
              <a:t>ポテンシャルのデータベース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Interatomic Potentials Repository Project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www.ctcms.nist.gov</a:t>
            </a:r>
            <a:r>
              <a:rPr lang="en-US" altLang="ja-JP" sz="2000" dirty="0">
                <a:solidFill>
                  <a:srgbClr val="0000FF"/>
                </a:solidFill>
              </a:rPr>
              <a:t>/potentials/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（例）</a:t>
            </a:r>
            <a:r>
              <a:rPr lang="en-US" altLang="ja-JP" sz="2000" dirty="0">
                <a:solidFill>
                  <a:srgbClr val="000000"/>
                </a:solidFill>
              </a:rPr>
              <a:t>Al-NI</a:t>
            </a:r>
            <a:r>
              <a:rPr lang="ja-JP" altLang="en-US" sz="2000" dirty="0">
                <a:solidFill>
                  <a:srgbClr val="000000"/>
                </a:solidFill>
              </a:rPr>
              <a:t>：</a:t>
            </a: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www.ctcms.nist.gov</a:t>
            </a:r>
            <a:r>
              <a:rPr lang="en-US" altLang="ja-JP" sz="2000" dirty="0">
                <a:solidFill>
                  <a:srgbClr val="0000FF"/>
                </a:solidFill>
              </a:rPr>
              <a:t>/potentials/Al-</a:t>
            </a:r>
            <a:r>
              <a:rPr lang="en-US" altLang="ja-JP" sz="2000" dirty="0" err="1">
                <a:solidFill>
                  <a:srgbClr val="0000FF"/>
                </a:solidFill>
              </a:rPr>
              <a:t>Ni.html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　　　　　　</a:t>
            </a:r>
            <a:r>
              <a:rPr lang="en-US" altLang="ja-JP" sz="2000" dirty="0">
                <a:solidFill>
                  <a:srgbClr val="000000"/>
                </a:solidFill>
              </a:rPr>
              <a:t>Mishin-Ni-Al-2009.eam.alloy </a:t>
            </a:r>
            <a:r>
              <a:rPr lang="ja-JP" altLang="en-US" sz="2000" dirty="0">
                <a:solidFill>
                  <a:srgbClr val="000000"/>
                </a:solidFill>
              </a:rPr>
              <a:t>を用いる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rgbClr val="000000"/>
                </a:solidFill>
              </a:rPr>
              <a:t>分子モデリングソフトウェアで設定する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下記の</a:t>
            </a:r>
            <a:r>
              <a:rPr lang="en-US" altLang="ja-JP" sz="2000" dirty="0">
                <a:solidFill>
                  <a:srgbClr val="000000"/>
                </a:solidFill>
              </a:rPr>
              <a:t>URL</a:t>
            </a:r>
            <a:r>
              <a:rPr lang="ja-JP" altLang="en-US" sz="2000" dirty="0">
                <a:solidFill>
                  <a:srgbClr val="000000"/>
                </a:solidFill>
              </a:rPr>
              <a:t>などを参考にする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</a:t>
            </a:r>
            <a:r>
              <a:rPr lang="en-US" altLang="ja-JP" sz="2000" dirty="0" err="1">
                <a:solidFill>
                  <a:srgbClr val="000000"/>
                </a:solidFill>
              </a:rPr>
              <a:t>Winmostar</a:t>
            </a:r>
            <a:r>
              <a:rPr lang="en-US" altLang="ja-JP" sz="2000" dirty="0">
                <a:solidFill>
                  <a:srgbClr val="000000"/>
                </a:solidFill>
              </a:rPr>
              <a:t>: </a:t>
            </a:r>
            <a:r>
              <a:rPr lang="en-US" altLang="ja-JP" sz="2000" dirty="0">
                <a:solidFill>
                  <a:srgbClr val="0000FF"/>
                </a:solidFill>
              </a:rPr>
              <a:t>https://</a:t>
            </a:r>
            <a:r>
              <a:rPr lang="en-US" altLang="ja-JP" sz="2000" dirty="0" err="1">
                <a:solidFill>
                  <a:srgbClr val="0000FF"/>
                </a:solidFill>
              </a:rPr>
              <a:t>winmostar.com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jp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manual_jp.html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</a:t>
            </a:r>
            <a:r>
              <a:rPr lang="en-US" altLang="ja-JP" sz="2000" dirty="0" err="1">
                <a:solidFill>
                  <a:srgbClr val="000000"/>
                </a:solidFill>
              </a:rPr>
              <a:t>Molby</a:t>
            </a:r>
            <a:r>
              <a:rPr lang="en-US" altLang="ja-JP" sz="2000" dirty="0">
                <a:solidFill>
                  <a:srgbClr val="000000"/>
                </a:solidFill>
              </a:rPr>
              <a:t>: </a:t>
            </a: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molby.osdn.jp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ja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r>
              <a:rPr lang="en-US" altLang="ja-JP" sz="2000" dirty="0" err="1">
                <a:solidFill>
                  <a:srgbClr val="0000FF"/>
                </a:solidFill>
              </a:rPr>
              <a:t>index.html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88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ja-JP" altLang="en-US" b="1" dirty="0">
                <a:solidFill>
                  <a:srgbClr val="1F497D"/>
                </a:solidFill>
              </a:rPr>
              <a:t>実行時エラー（１）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</a:rPr>
              <a:t>実行時にエラーが出た場合</a:t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ホームページ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Section_errors.html#error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12.4. Errors: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1-3 bond count is inconsistent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inconsistency was detected when computing the number of 1-3 neighbors for each atom. This likely means something is wrong with the bond topologies you have defined.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1-4 bond count is inconsistent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inconsistency was detected when computing the number of 1-4 neighbors for each atom. This likely means something is wrong with the bond topologies you have defined.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Accelerator sharing is not currently supported on system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MPI processes cannot share the accelerator on your system. For NVIDIA GPUs, see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nvidia-smi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 to change this setting.</a:t>
            </a:r>
          </a:p>
          <a:p>
            <a:pPr marL="400050" lvl="1" indent="0">
              <a:buNone/>
            </a:pP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angle </a:t>
            </a:r>
            <a:r>
              <a:rPr lang="en-US" altLang="ja-JP" sz="1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coeffs</a:t>
            </a:r>
            <a:r>
              <a:rPr lang="en-US" altLang="ja-JP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not set</a:t>
            </a:r>
          </a:p>
          <a:p>
            <a:pPr marL="800100" lvl="2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angle coefficients must be set in the data file or by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angle_coeff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 before running a simulation.</a:t>
            </a:r>
          </a:p>
          <a:p>
            <a:pPr marL="400050" lvl="1" indent="0">
              <a:buNone/>
            </a:pPr>
            <a:r>
              <a:rPr lang="is-IS" altLang="ja-JP" sz="2000" dirty="0">
                <a:solidFill>
                  <a:srgbClr val="000000"/>
                </a:solidFill>
              </a:rPr>
              <a:t>…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を参考にする。</a:t>
            </a:r>
            <a:endParaRPr lang="en-US" altLang="ja-JP" sz="2000" dirty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81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ja-JP" altLang="en-US" b="1" dirty="0">
                <a:solidFill>
                  <a:srgbClr val="1F497D"/>
                </a:solidFill>
              </a:rPr>
              <a:t>実行時エラー（２）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</a:rPr>
              <a:t>経験を積むとエラーの原因がわかりやすくなる。</a:t>
            </a:r>
            <a:endParaRPr lang="en-US" altLang="ja-JP" sz="2400" dirty="0">
              <a:solidFill>
                <a:srgbClr val="000000"/>
              </a:solidFill>
            </a:endParaRPr>
          </a:p>
          <a:p>
            <a:r>
              <a:rPr lang="ja-JP" altLang="en-US" sz="2400" dirty="0">
                <a:solidFill>
                  <a:srgbClr val="000000"/>
                </a:solidFill>
              </a:rPr>
              <a:t>（例）</a:t>
            </a:r>
            <a:r>
              <a:rPr lang="en-US" altLang="ja-JP" sz="2400" dirty="0">
                <a:solidFill>
                  <a:srgbClr val="000000"/>
                </a:solidFill>
              </a:rPr>
              <a:t>colloid</a:t>
            </a:r>
            <a:r>
              <a:rPr lang="ja-JP" altLang="en-US" sz="2400" dirty="0">
                <a:solidFill>
                  <a:srgbClr val="000000"/>
                </a:solidFill>
              </a:rPr>
              <a:t>のパッケージが入ってない場合</a:t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00"/>
                </a:solidFill>
              </a:rPr>
              <a:t>examples </a:t>
            </a:r>
            <a:r>
              <a:rPr lang="ja-JP" altLang="en-US" sz="2000" dirty="0">
                <a:solidFill>
                  <a:srgbClr val="000000"/>
                </a:solidFill>
              </a:rPr>
              <a:t>の</a:t>
            </a:r>
            <a:r>
              <a:rPr lang="en-US" altLang="ja-JP" sz="2000" dirty="0">
                <a:solidFill>
                  <a:srgbClr val="000000"/>
                </a:solidFill>
              </a:rPr>
              <a:t> colloid </a:t>
            </a:r>
            <a:r>
              <a:rPr lang="ja-JP" altLang="en-US" sz="2000" dirty="0">
                <a:solidFill>
                  <a:srgbClr val="000000"/>
                </a:solidFill>
              </a:rPr>
              <a:t>を実行しようとすると、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ERROR: Unknown pair style colloid (../force.cpp:246)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command: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pair_style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colloid 12.5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ja-JP" altLang="en-US" sz="2000" dirty="0"/>
              <a:t>のエラーが出る。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altLang="ja-JP" sz="2000" dirty="0"/>
              <a:t>http://</a:t>
            </a:r>
            <a:r>
              <a:rPr lang="en-US" altLang="ja-JP" sz="2000" dirty="0" err="1"/>
              <a:t>lammps.sandia.gov</a:t>
            </a:r>
            <a:r>
              <a:rPr lang="en-US" altLang="ja-JP" sz="2000" dirty="0"/>
              <a:t>/doc/</a:t>
            </a:r>
            <a:r>
              <a:rPr lang="en-US" altLang="ja-JP" sz="2000" dirty="0" err="1"/>
              <a:t>Section_errors.html#error</a:t>
            </a:r>
            <a:br>
              <a:rPr lang="en-US" altLang="ja-JP" sz="2000" dirty="0"/>
            </a:br>
            <a:r>
              <a:rPr lang="en-US" altLang="ja-JP" sz="2000" dirty="0"/>
              <a:t>12.4. Errors:</a:t>
            </a:r>
            <a:br>
              <a:rPr lang="en-US" altLang="ja-JP" sz="2000" dirty="0"/>
            </a:br>
            <a:r>
              <a:rPr lang="ja-JP" altLang="en-US" sz="2000" dirty="0"/>
              <a:t>のページには、</a:t>
            </a:r>
            <a:br>
              <a:rPr lang="en-US" altLang="ja-JP" sz="2000" dirty="0"/>
            </a:br>
            <a:r>
              <a:rPr lang="en-US" altLang="ja-JP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Unknown pair style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choice of pair style is unknown.</a:t>
            </a:r>
            <a:endParaRPr lang="is-IS" altLang="ja-JP" sz="2000" dirty="0"/>
          </a:p>
          <a:p>
            <a:pPr marL="400050" lvl="1" indent="0">
              <a:buNone/>
            </a:pPr>
            <a:r>
              <a:rPr lang="is-IS" altLang="ja-JP" sz="2000" dirty="0">
                <a:sym typeface="Wingdings"/>
              </a:rPr>
              <a:t> make yes-colloid </a:t>
            </a:r>
            <a:r>
              <a:rPr lang="ja-JP" altLang="en-US" sz="2000" dirty="0">
                <a:sym typeface="Wingdings"/>
              </a:rPr>
              <a:t>にように、</a:t>
            </a:r>
            <a:r>
              <a:rPr lang="is-IS" altLang="ja-JP" sz="2000" dirty="0">
                <a:sym typeface="Wingdings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</a:rPr>
              <a:t>colloid</a:t>
            </a:r>
            <a:r>
              <a:rPr lang="ja-JP" altLang="en-US" sz="2000" dirty="0">
                <a:solidFill>
                  <a:srgbClr val="000000"/>
                </a:solidFill>
              </a:rPr>
              <a:t>のパッケージを入れれば解決する。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 dirty="0">
                <a:solidFill>
                  <a:srgbClr val="000000"/>
                </a:solidFill>
              </a:rPr>
              <a:t>（パッケージのインストールについては、付録を参照）</a:t>
            </a:r>
            <a:endParaRPr lang="en-US" altLang="ja-JP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42864" y="1622379"/>
            <a:ext cx="260495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入力ファイル（</a:t>
            </a:r>
            <a:r>
              <a:rPr kumimoji="1" lang="en-US" altLang="ja-JP" dirty="0" err="1"/>
              <a:t>in.colloid</a:t>
            </a:r>
            <a:r>
              <a:rPr kumimoji="1" lang="ja-JP" altLang="en-US" dirty="0"/>
              <a:t>）において、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0000FF"/>
                </a:solidFill>
              </a:rPr>
              <a:t>“</a:t>
            </a:r>
            <a:r>
              <a:rPr kumimoji="1" lang="en-US" altLang="ja-JP" dirty="0" err="1">
                <a:solidFill>
                  <a:srgbClr val="0000FF"/>
                </a:solidFill>
              </a:rPr>
              <a:t>pair_style</a:t>
            </a:r>
            <a:r>
              <a:rPr kumimoji="1" lang="en-US" altLang="ja-JP" dirty="0">
                <a:solidFill>
                  <a:srgbClr val="0000FF"/>
                </a:solidFill>
              </a:rPr>
              <a:t> colloid 12.5” </a:t>
            </a:r>
            <a:r>
              <a:rPr kumimoji="1" lang="ja-JP" altLang="en-US" dirty="0">
                <a:solidFill>
                  <a:srgbClr val="000000"/>
                </a:solidFill>
              </a:rPr>
              <a:t>という指定が許されていない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57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831735"/>
          </a:xfrm>
        </p:spPr>
        <p:txBody>
          <a:bodyPr/>
          <a:lstStyle/>
          <a:p>
            <a:r>
              <a:rPr lang="en-US" altLang="ja-JP" dirty="0"/>
              <a:t>LAMMPS</a:t>
            </a:r>
            <a:r>
              <a:rPr lang="ja-JP" altLang="en-US" dirty="0"/>
              <a:t>の</a:t>
            </a:r>
            <a:r>
              <a:rPr lang="en-US" altLang="ja-JP" dirty="0"/>
              <a:t>examples</a:t>
            </a:r>
            <a:r>
              <a:rPr lang="ja-JP" altLang="en-US" dirty="0"/>
              <a:t>について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96580" y="2753546"/>
            <a:ext cx="5052807" cy="412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2</a:t>
            </a:r>
            <a:r>
              <a:rPr lang="ja-JP" altLang="en-US" sz="2400" dirty="0"/>
              <a:t>次元系（ビジュアル重視）</a:t>
            </a:r>
            <a:endParaRPr lang="en-US" altLang="ja-JP" sz="2400" dirty="0"/>
          </a:p>
          <a:p>
            <a:pPr lvl="1"/>
            <a:r>
              <a:rPr lang="en-US" altLang="ja-JP" sz="2400" dirty="0"/>
              <a:t>colloid, crack, flow, friction, </a:t>
            </a:r>
            <a:br>
              <a:rPr lang="en-US" altLang="ja-JP" sz="2400" dirty="0"/>
            </a:br>
            <a:r>
              <a:rPr lang="en-US" altLang="ja-JP" sz="2400" dirty="0"/>
              <a:t>micelle, </a:t>
            </a:r>
            <a:r>
              <a:rPr lang="en-US" altLang="ja-JP" sz="2400" dirty="0" err="1"/>
              <a:t>nemd</a:t>
            </a:r>
            <a:r>
              <a:rPr lang="en-US" altLang="ja-JP" sz="2400" dirty="0"/>
              <a:t>, obstacle, shear</a:t>
            </a:r>
          </a:p>
          <a:p>
            <a:r>
              <a:rPr lang="en-US" altLang="ja-JP" sz="2400" dirty="0"/>
              <a:t>3</a:t>
            </a:r>
            <a:r>
              <a:rPr lang="ja-JP" altLang="en-US" sz="2400" dirty="0"/>
              <a:t>次元系（簡単なもの）</a:t>
            </a:r>
            <a:endParaRPr lang="en-US" altLang="ja-JP" sz="2400" dirty="0"/>
          </a:p>
          <a:p>
            <a:pPr lvl="1"/>
            <a:r>
              <a:rPr lang="en-US" altLang="ja-JP" sz="2400" dirty="0"/>
              <a:t>melt, peptide</a:t>
            </a:r>
          </a:p>
          <a:p>
            <a:r>
              <a:rPr lang="ja-JP" altLang="en-US" sz="2400" dirty="0"/>
              <a:t>力場</a:t>
            </a:r>
            <a:endParaRPr lang="en-US" altLang="ja-JP" sz="2400" dirty="0"/>
          </a:p>
          <a:p>
            <a:pPr lvl="1"/>
            <a:r>
              <a:rPr lang="en-US" altLang="ja-JP" sz="2400" dirty="0" err="1"/>
              <a:t>dreiding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kim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reax</a:t>
            </a:r>
            <a:endParaRPr lang="en-US" altLang="ja-JP" sz="2400" dirty="0"/>
          </a:p>
          <a:p>
            <a:r>
              <a:rPr lang="ja-JP" altLang="en-US" sz="2400" dirty="0"/>
              <a:t>高速化機能</a:t>
            </a:r>
            <a:endParaRPr lang="en-US" altLang="ja-JP" sz="2400" dirty="0"/>
          </a:p>
          <a:p>
            <a:pPr lvl="1"/>
            <a:r>
              <a:rPr lang="en-US" altLang="ja-JP" sz="2400" dirty="0" err="1"/>
              <a:t>cuda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gpu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intel</a:t>
            </a:r>
            <a:endParaRPr lang="en-US" altLang="ja-JP" sz="2400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718815"/>
              </p:ext>
            </p:extLst>
          </p:nvPr>
        </p:nvGraphicFramePr>
        <p:xfrm>
          <a:off x="4866823" y="3680226"/>
          <a:ext cx="421603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0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説明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rapid melt of 3d LJ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micelle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self-assembly of small lipid-like molecules into 2d bilayers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colloid particles in a small particle solvent, 2d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peptide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dynamics of a small solvated peptide chain (5-mer)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 bwMode="auto">
          <a:xfrm>
            <a:off x="5329709" y="3146826"/>
            <a:ext cx="3239106" cy="442674"/>
          </a:xfrm>
          <a:prstGeom prst="round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ctr"/>
            <a:r>
              <a:rPr lang="ja-JP" altLang="en-US" sz="2000" dirty="0">
                <a:solidFill>
                  <a:schemeClr val="tx1"/>
                </a:solidFill>
              </a:rPr>
              <a:t>高分子物理向けの</a:t>
            </a:r>
            <a:r>
              <a:rPr lang="en-US" altLang="ja-JP" sz="2000" dirty="0">
                <a:solidFill>
                  <a:schemeClr val="tx1"/>
                </a:solidFill>
              </a:rPr>
              <a:t>Examples</a:t>
            </a:r>
            <a:endParaRPr kumimoji="1" lang="ja-JP" altLang="en-US" sz="20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 flipV="1">
            <a:off x="872562" y="3293801"/>
            <a:ext cx="954435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5475" y="783583"/>
            <a:ext cx="83612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ja-JP" sz="2400" dirty="0"/>
              <a:t>LAMMPS </a:t>
            </a:r>
            <a:r>
              <a:rPr lang="ja-JP" altLang="en-US" sz="2400" dirty="0"/>
              <a:t>の</a:t>
            </a:r>
            <a:r>
              <a:rPr lang="en-US" altLang="ja-JP" sz="2400" dirty="0"/>
              <a:t> examples</a:t>
            </a:r>
            <a:br>
              <a:rPr lang="en-US" altLang="ja-JP" sz="2400" dirty="0"/>
            </a:br>
            <a:r>
              <a:rPr lang="en-US" altLang="ja-JP" sz="2400" b="1" dirty="0"/>
              <a:t>LAMMPS</a:t>
            </a:r>
            <a:r>
              <a:rPr lang="ja-JP" altLang="en-US" sz="2400" b="1" dirty="0"/>
              <a:t>パッケージ：</a:t>
            </a:r>
            <a:r>
              <a:rPr lang="en-US" altLang="ja-JP" sz="2400" b="1" dirty="0"/>
              <a:t> </a:t>
            </a:r>
            <a:r>
              <a:rPr lang="en-US" altLang="ja-JP" sz="2400" b="1" dirty="0" err="1"/>
              <a:t>lammps</a:t>
            </a:r>
            <a:r>
              <a:rPr lang="en-US" altLang="ja-JP" sz="2400" b="1" dirty="0"/>
              <a:t>-</a:t>
            </a:r>
            <a:r>
              <a:rPr lang="de-DE" altLang="ja-JP" sz="2400" b="1" dirty="0"/>
              <a:t>11Aug17</a:t>
            </a:r>
            <a:r>
              <a:rPr lang="en-US" altLang="ja-JP" sz="2400" b="1" dirty="0"/>
              <a:t>/examples</a:t>
            </a:r>
            <a:br>
              <a:rPr lang="en-US" altLang="ja-JP" sz="2400" b="1" dirty="0"/>
            </a:br>
            <a:r>
              <a:rPr lang="ja-JP" altLang="en-US" sz="2400" b="1" dirty="0"/>
              <a:t>（</a:t>
            </a:r>
            <a:r>
              <a:rPr lang="en-US" altLang="ja-JP" sz="2400" b="1" dirty="0" err="1"/>
              <a:t>MateriApps</a:t>
            </a:r>
            <a:r>
              <a:rPr lang="en-US" altLang="ja-JP" sz="2400" b="1" dirty="0"/>
              <a:t> LIVE!</a:t>
            </a:r>
            <a:r>
              <a:rPr lang="ja-JP" altLang="en-US" sz="2400" b="1" dirty="0"/>
              <a:t>：</a:t>
            </a:r>
            <a:r>
              <a:rPr lang="en-US" altLang="ja-JP" sz="2400" b="1" dirty="0"/>
              <a:t> /</a:t>
            </a:r>
            <a:r>
              <a:rPr lang="en-US" altLang="ja-JP" sz="2400" b="1" dirty="0" err="1"/>
              <a:t>usr</a:t>
            </a:r>
            <a:r>
              <a:rPr lang="en-US" altLang="ja-JP" sz="2400" b="1" dirty="0"/>
              <a:t>/share/doc/</a:t>
            </a:r>
            <a:r>
              <a:rPr lang="en-US" altLang="ja-JP" sz="2400" b="1" dirty="0" err="1"/>
              <a:t>lammps</a:t>
            </a:r>
            <a:r>
              <a:rPr lang="en-US" altLang="ja-JP" sz="2400" b="1" dirty="0"/>
              <a:t>-doc/examples</a:t>
            </a:r>
            <a:r>
              <a:rPr lang="ja-JP" altLang="en-US" sz="2400" b="1" dirty="0"/>
              <a:t>）</a:t>
            </a:r>
          </a:p>
          <a:p>
            <a:pPr marL="342900" indent="-342900">
              <a:buFont typeface="Wingdings" charset="2"/>
              <a:buChar char="Ø"/>
            </a:pPr>
            <a:r>
              <a:rPr lang="en-US" altLang="ja-JP" sz="2400" dirty="0"/>
              <a:t>examples </a:t>
            </a:r>
            <a:r>
              <a:rPr lang="ja-JP" altLang="en-US" sz="2400" dirty="0"/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解説</a:t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lammps.sandia.gov</a:t>
            </a:r>
            <a:r>
              <a:rPr lang="en-US" altLang="ja-JP" sz="2000" dirty="0">
                <a:solidFill>
                  <a:srgbClr val="0000FF"/>
                </a:solidFill>
              </a:rPr>
              <a:t>/doc/</a:t>
            </a:r>
            <a:r>
              <a:rPr lang="en-US" altLang="ja-JP" sz="2000" dirty="0" err="1">
                <a:solidFill>
                  <a:srgbClr val="0000FF"/>
                </a:solidFill>
              </a:rPr>
              <a:t>Section_example.html</a:t>
            </a:r>
            <a:endParaRPr kumimoji="1" lang="ja-JP" altLang="en-US" sz="2000" dirty="0">
              <a:solidFill>
                <a:srgbClr val="0000FF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 flipV="1">
            <a:off x="872562" y="3683470"/>
            <a:ext cx="954435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flipV="1">
            <a:off x="872562" y="4519751"/>
            <a:ext cx="732261" cy="3062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59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ja-JP" altLang="en-US" dirty="0"/>
              <a:t>高分子物理向けの</a:t>
            </a:r>
            <a:r>
              <a:rPr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/>
              <a:t>melt: FCC</a:t>
            </a:r>
            <a:r>
              <a:rPr lang="ja-JP" altLang="en-US" sz="2800" dirty="0"/>
              <a:t>格子状に並んだ</a:t>
            </a:r>
            <a:r>
              <a:rPr lang="en-US" altLang="ja-JP" sz="2800" dirty="0"/>
              <a:t>LJ</a:t>
            </a:r>
            <a:r>
              <a:rPr lang="ja-JP" altLang="en-US" sz="2800" dirty="0"/>
              <a:t>粒子が溶けて拡散</a:t>
            </a:r>
            <a:endParaRPr lang="en-US" altLang="ja-JP" sz="2800" dirty="0"/>
          </a:p>
          <a:p>
            <a:r>
              <a:rPr lang="en-US" altLang="ja-JP" sz="2800" dirty="0"/>
              <a:t>micelle: 3</a:t>
            </a:r>
            <a:r>
              <a:rPr lang="ja-JP" altLang="en-US" sz="2800" dirty="0"/>
              <a:t>要素からなるミセル系。会合していく</a:t>
            </a:r>
            <a:br>
              <a:rPr lang="en-US" altLang="ja-JP" sz="2800" dirty="0"/>
            </a:br>
            <a:r>
              <a:rPr lang="ja-JP" altLang="en-US" sz="2800" dirty="0"/>
              <a:t>　　　　　</a:t>
            </a:r>
            <a:r>
              <a:rPr lang="en-US" altLang="ja-JP" sz="2800" dirty="0"/>
              <a:t>2</a:t>
            </a:r>
            <a:r>
              <a:rPr lang="ja-JP" altLang="en-US" sz="2800" dirty="0"/>
              <a:t>次元の計算（</a:t>
            </a:r>
            <a:r>
              <a:rPr lang="ja-JP" altLang="en-US" sz="2800" dirty="0">
                <a:sym typeface="Wingdings"/>
              </a:rPr>
              <a:t></a:t>
            </a:r>
            <a:r>
              <a:rPr lang="en-US" altLang="ja-JP" sz="2800" dirty="0">
                <a:sym typeface="Wingdings"/>
              </a:rPr>
              <a:t> </a:t>
            </a:r>
            <a:r>
              <a:rPr lang="en-US" altLang="ja-JP" sz="2800" dirty="0"/>
              <a:t>3</a:t>
            </a:r>
            <a:r>
              <a:rPr lang="ja-JP" altLang="en-US" sz="2800" dirty="0"/>
              <a:t>次元への拡張を考える）</a:t>
            </a:r>
          </a:p>
          <a:p>
            <a:r>
              <a:rPr lang="en-US" altLang="ja-JP" sz="2800" dirty="0"/>
              <a:t>colloid: </a:t>
            </a:r>
            <a:r>
              <a:rPr lang="ja-JP" altLang="en-US" sz="2800" dirty="0"/>
              <a:t>大きいコロイド粒子と小さい</a:t>
            </a:r>
            <a:r>
              <a:rPr lang="en-US" altLang="ja-JP" sz="2800" dirty="0"/>
              <a:t>LJ</a:t>
            </a:r>
            <a:r>
              <a:rPr lang="ja-JP" altLang="en-US" sz="2800" dirty="0"/>
              <a:t>粒子の系</a:t>
            </a:r>
            <a:br>
              <a:rPr lang="en-US" altLang="ja-JP" sz="2800" dirty="0"/>
            </a:br>
            <a:r>
              <a:rPr lang="ja-JP" altLang="en-US" sz="2800" dirty="0"/>
              <a:t>　　　　　</a:t>
            </a:r>
            <a:r>
              <a:rPr lang="en-US" altLang="ja-JP" sz="2800" dirty="0"/>
              <a:t>2</a:t>
            </a:r>
            <a:r>
              <a:rPr lang="ja-JP" altLang="en-US" sz="2800" dirty="0"/>
              <a:t>次元の計算（</a:t>
            </a:r>
            <a:r>
              <a:rPr lang="ja-JP" altLang="en-US" sz="2800" dirty="0">
                <a:sym typeface="Wingdings"/>
              </a:rPr>
              <a:t></a:t>
            </a:r>
            <a:r>
              <a:rPr lang="en-US" altLang="ja-JP" sz="2800" dirty="0">
                <a:sym typeface="Wingdings"/>
              </a:rPr>
              <a:t> </a:t>
            </a:r>
            <a:r>
              <a:rPr lang="en-US" altLang="ja-JP" sz="2800" dirty="0"/>
              <a:t>3</a:t>
            </a:r>
            <a:r>
              <a:rPr lang="ja-JP" altLang="en-US" sz="2800" dirty="0"/>
              <a:t>次元への拡張を考える）</a:t>
            </a:r>
            <a:br>
              <a:rPr lang="en-US" altLang="ja-JP" sz="2800" dirty="0"/>
            </a:br>
            <a:r>
              <a:rPr lang="ja-JP" altLang="en-US" sz="2800" dirty="0"/>
              <a:t>　　　　　</a:t>
            </a:r>
            <a:r>
              <a:rPr lang="en-US" altLang="ja-JP" sz="2800" dirty="0">
                <a:solidFill>
                  <a:srgbClr val="FF0000"/>
                </a:solidFill>
              </a:rPr>
              <a:t>※ COLLOID package</a:t>
            </a:r>
            <a:r>
              <a:rPr lang="ja-JP" altLang="en-US" sz="2800" dirty="0">
                <a:solidFill>
                  <a:srgbClr val="FF0000"/>
                </a:solidFill>
              </a:rPr>
              <a:t>のインストールが必要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ja-JP" altLang="en-US" sz="2800" dirty="0">
                <a:solidFill>
                  <a:srgbClr val="FF0000"/>
                </a:solidFill>
              </a:rPr>
              <a:t>　　　　　</a:t>
            </a:r>
            <a:r>
              <a:rPr lang="ja-JP" altLang="en-US" sz="2800" dirty="0"/>
              <a:t>（本日の講習では、インストールされているもの</a:t>
            </a:r>
            <a:br>
              <a:rPr lang="en-US" altLang="ja-JP" sz="2800" dirty="0"/>
            </a:br>
            <a:r>
              <a:rPr lang="ja-JP" altLang="en-US" sz="2800" dirty="0"/>
              <a:t>　　　　　　を用いる。）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1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examples/melt</a:t>
            </a:r>
            <a:r>
              <a:rPr kumimoji="1" lang="ja-JP" altLang="en-US" sz="3600" dirty="0"/>
              <a:t>（１）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1403" y="803250"/>
            <a:ext cx="68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melt: FCC</a:t>
            </a:r>
            <a:r>
              <a:rPr lang="ja-JP" altLang="en-US" sz="2400" dirty="0"/>
              <a:t>格子状に並んだ</a:t>
            </a:r>
            <a:r>
              <a:rPr lang="en-US" altLang="ja-JP" sz="2400" dirty="0"/>
              <a:t>LJ</a:t>
            </a:r>
            <a:r>
              <a:rPr lang="ja-JP" altLang="en-US" sz="2400" dirty="0"/>
              <a:t>粒子が溶けて拡散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51403" y="1725464"/>
            <a:ext cx="8613856" cy="5016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3d Lennard-Jones </a:t>
            </a:r>
            <a:r>
              <a:rPr lang="de-DE" altLang="ja-JP" sz="1600" dirty="0" err="1">
                <a:latin typeface="Courier"/>
                <a:cs typeface="Courier"/>
              </a:rPr>
              <a:t>melt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atomic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lattice</a:t>
            </a:r>
            <a:r>
              <a:rPr lang="de-DE" altLang="ja-JP" sz="1600" dirty="0">
                <a:latin typeface="Courier"/>
                <a:cs typeface="Courier"/>
              </a:rPr>
              <a:t>         </a:t>
            </a:r>
            <a:r>
              <a:rPr lang="de-DE" altLang="ja-JP" sz="1600" dirty="0" err="1">
                <a:latin typeface="Courier"/>
                <a:cs typeface="Courier"/>
              </a:rPr>
              <a:t>fcc</a:t>
            </a:r>
            <a:r>
              <a:rPr lang="de-DE" altLang="ja-JP" sz="1600" dirty="0">
                <a:latin typeface="Courier"/>
                <a:cs typeface="Courier"/>
              </a:rPr>
              <a:t> 0.8442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region</a:t>
            </a:r>
            <a:r>
              <a:rPr lang="de-DE" altLang="ja-JP" sz="1600" dirty="0">
                <a:latin typeface="Courier"/>
                <a:cs typeface="Courier"/>
              </a:rPr>
              <a:t>          box block 0 10 0 10 0 10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create_box</a:t>
            </a:r>
            <a:r>
              <a:rPr lang="de-DE" altLang="ja-JP" sz="1600" dirty="0">
                <a:latin typeface="Courier"/>
                <a:cs typeface="Courier"/>
              </a:rPr>
              <a:t>  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create_atoms</a:t>
            </a:r>
            <a:r>
              <a:rPr lang="de-DE" altLang="ja-JP" sz="1600" dirty="0">
                <a:latin typeface="Courier"/>
                <a:cs typeface="Courier"/>
              </a:rPr>
              <a:t>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mass</a:t>
            </a:r>
            <a:r>
              <a:rPr lang="de-DE" altLang="ja-JP" sz="1600" dirty="0">
                <a:latin typeface="Courier"/>
                <a:cs typeface="Courier"/>
              </a:rPr>
              <a:t>            1 1.0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velocity</a:t>
            </a:r>
            <a:r>
              <a:rPr lang="de-DE" altLang="ja-JP" sz="1600" dirty="0">
                <a:latin typeface="Courier"/>
                <a:cs typeface="Courier"/>
              </a:rPr>
              <a:t>        all </a:t>
            </a:r>
            <a:r>
              <a:rPr lang="de-DE" altLang="ja-JP" sz="1600" dirty="0" err="1">
                <a:latin typeface="Courier"/>
                <a:cs typeface="Courier"/>
              </a:rPr>
              <a:t>create</a:t>
            </a:r>
            <a:r>
              <a:rPr lang="de-DE" altLang="ja-JP" sz="1600" dirty="0">
                <a:latin typeface="Courier"/>
                <a:cs typeface="Courier"/>
              </a:rPr>
              <a:t> 3.0 87287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pair_style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r>
              <a:rPr lang="de-DE" altLang="ja-JP" sz="1600" dirty="0">
                <a:latin typeface="Courier"/>
                <a:cs typeface="Courier"/>
              </a:rPr>
              <a:t>/</a:t>
            </a:r>
            <a:r>
              <a:rPr lang="de-DE" altLang="ja-JP" sz="1600" dirty="0" err="1">
                <a:latin typeface="Courier"/>
                <a:cs typeface="Courier"/>
              </a:rPr>
              <a:t>cut</a:t>
            </a:r>
            <a:r>
              <a:rPr lang="de-DE" altLang="ja-JP" sz="1600" dirty="0">
                <a:latin typeface="Courier"/>
                <a:cs typeface="Courier"/>
              </a:rPr>
              <a:t> 2.5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pair_coeff</a:t>
            </a:r>
            <a:r>
              <a:rPr lang="de-DE" altLang="ja-JP" sz="1600" dirty="0">
                <a:latin typeface="Courier"/>
                <a:cs typeface="Courier"/>
              </a:rPr>
              <a:t>      1 1 1.0 1.0 2.5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        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    </a:t>
            </a:r>
            <a:r>
              <a:rPr lang="de-DE" altLang="ja-JP" sz="1600" dirty="0" err="1">
                <a:latin typeface="Courier"/>
                <a:cs typeface="Courier"/>
              </a:rPr>
              <a:t>every</a:t>
            </a:r>
            <a:r>
              <a:rPr lang="de-DE" altLang="ja-JP" sz="1600" dirty="0">
                <a:latin typeface="Courier"/>
                <a:cs typeface="Courier"/>
              </a:rPr>
              <a:t> 20 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0 check </a:t>
            </a:r>
            <a:r>
              <a:rPr lang="de-DE" altLang="ja-JP" sz="1600" dirty="0" err="1">
                <a:latin typeface="Courier"/>
                <a:cs typeface="Courier"/>
              </a:rPr>
              <a:t>no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fix             1 all </a:t>
            </a:r>
            <a:r>
              <a:rPr lang="de-DE" altLang="ja-JP" sz="1600" dirty="0" err="1">
                <a:latin typeface="Courier"/>
                <a:cs typeface="Courier"/>
              </a:rPr>
              <a:t>nve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1403" y="1333852"/>
            <a:ext cx="310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in.melt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6763" y="5017646"/>
            <a:ext cx="22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力場パラメータの設定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96763" y="4442037"/>
            <a:ext cx="22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速度の設定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1809" y="2185137"/>
            <a:ext cx="22912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err="1">
                <a:solidFill>
                  <a:schemeClr val="accent6"/>
                </a:solidFill>
              </a:rPr>
              <a:t>Lennard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-Jones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（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LJ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）</a:t>
            </a:r>
            <a:endParaRPr kumimoji="1" lang="en-US" altLang="ja-JP" sz="1600" b="1" dirty="0">
              <a:solidFill>
                <a:schemeClr val="accent6"/>
              </a:solidFill>
            </a:endParaRPr>
          </a:p>
          <a:p>
            <a:r>
              <a:rPr lang="ja-JP" altLang="en-US" sz="1600" b="1" dirty="0">
                <a:solidFill>
                  <a:schemeClr val="accent6"/>
                </a:solidFill>
              </a:rPr>
              <a:t>古典粒子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71360" y="2992929"/>
            <a:ext cx="29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格子定数：</a:t>
            </a:r>
            <a:r>
              <a:rPr lang="en-US" altLang="ja-JP" sz="1600" b="1" dirty="0">
                <a:solidFill>
                  <a:schemeClr val="accent6"/>
                </a:solidFill>
              </a:rPr>
              <a:t> FCC  0.8442</a:t>
            </a:r>
          </a:p>
          <a:p>
            <a:r>
              <a:rPr kumimoji="1" lang="ja-JP" altLang="en-US" sz="1600" b="1" dirty="0">
                <a:solidFill>
                  <a:schemeClr val="accent6"/>
                </a:solidFill>
              </a:rPr>
              <a:t>シミュレーションボックスの指定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kumimoji="1" lang="en-US" altLang="ja-JP" sz="1600" b="1" dirty="0">
                <a:solidFill>
                  <a:schemeClr val="accent6"/>
                </a:solidFill>
                <a:sym typeface="Wingdings"/>
              </a:rPr>
              <a:t> </a:t>
            </a:r>
            <a:r>
              <a:rPr kumimoji="1" lang="ja-JP" altLang="en-US" sz="1600" b="1" dirty="0">
                <a:solidFill>
                  <a:schemeClr val="accent6"/>
                </a:solidFill>
                <a:sym typeface="Wingdings"/>
              </a:rPr>
              <a:t>今は、</a:t>
            </a:r>
            <a:r>
              <a:rPr kumimoji="1" lang="en-US" altLang="ja-JP" sz="1600" b="1" dirty="0">
                <a:solidFill>
                  <a:schemeClr val="accent6"/>
                </a:solidFill>
                <a:sym typeface="Wingdings"/>
              </a:rPr>
              <a:t>4,000</a:t>
            </a:r>
            <a:r>
              <a:rPr kumimoji="1" lang="ja-JP" altLang="en-US" sz="1600" b="1" dirty="0">
                <a:solidFill>
                  <a:schemeClr val="accent6"/>
                </a:solidFill>
                <a:sym typeface="Wingdings"/>
              </a:rPr>
              <a:t>原子の計算</a:t>
            </a:r>
            <a:endParaRPr kumimoji="1" lang="en-US" altLang="ja-JP" sz="1600" b="1" dirty="0">
              <a:solidFill>
                <a:schemeClr val="accent6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71361" y="6356350"/>
            <a:ext cx="186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err="1">
                <a:solidFill>
                  <a:schemeClr val="accent6"/>
                </a:solidFill>
              </a:rPr>
              <a:t>NVEアンサンブル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71361" y="6017796"/>
            <a:ext cx="186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fix</a:t>
            </a:r>
            <a:r>
              <a:rPr lang="ja-JP" altLang="en-US" sz="1600" b="1" dirty="0">
                <a:solidFill>
                  <a:schemeClr val="accent6"/>
                </a:solidFill>
              </a:rPr>
              <a:t>で系の制御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33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ボックス 32"/>
          <p:cNvSpPr txBox="1"/>
          <p:nvPr/>
        </p:nvSpPr>
        <p:spPr>
          <a:xfrm>
            <a:off x="351403" y="1325133"/>
            <a:ext cx="7181639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</a:t>
            </a:r>
            <a:r>
              <a:rPr lang="de-DE" altLang="ja-JP" sz="1600" dirty="0" err="1">
                <a:latin typeface="Courier"/>
                <a:cs typeface="Courier"/>
              </a:rPr>
              <a:t>dump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id</a:t>
            </a:r>
            <a:r>
              <a:rPr lang="de-DE" altLang="ja-JP" sz="1600" dirty="0">
                <a:latin typeface="Courier"/>
                <a:cs typeface="Courier"/>
              </a:rPr>
              <a:t> all </a:t>
            </a:r>
            <a:r>
              <a:rPr lang="de-DE" altLang="ja-JP" sz="1600" dirty="0" err="1">
                <a:latin typeface="Courier"/>
                <a:cs typeface="Courier"/>
              </a:rPr>
              <a:t>atom</a:t>
            </a:r>
            <a:r>
              <a:rPr lang="de-DE" altLang="ja-JP" sz="1600" dirty="0">
                <a:latin typeface="Courier"/>
                <a:cs typeface="Courier"/>
              </a:rPr>
              <a:t> 50 </a:t>
            </a:r>
            <a:r>
              <a:rPr lang="de-DE" altLang="ja-JP" sz="1600" dirty="0" err="1">
                <a:latin typeface="Courier"/>
                <a:cs typeface="Courier"/>
              </a:rPr>
              <a:t>dump.melt</a:t>
            </a:r>
            <a:endParaRPr lang="is-IS" altLang="ja-JP" sz="1600" dirty="0">
              <a:latin typeface="Courier"/>
              <a:cs typeface="Courier"/>
            </a:endParaRPr>
          </a:p>
          <a:p>
            <a:endParaRPr lang="en-US" altLang="ja-JP" sz="1600" dirty="0"/>
          </a:p>
          <a:p>
            <a:r>
              <a:rPr lang="en-US" altLang="ja-JP" sz="1600" dirty="0"/>
              <a:t>#dump           2 all image 25 image.*.jpg type type &amp;</a:t>
            </a:r>
          </a:p>
          <a:p>
            <a:r>
              <a:rPr lang="en-US" altLang="ja-JP" sz="1600" dirty="0"/>
              <a:t>#               axes yes 0.8 0.02 view 60 -30</a:t>
            </a:r>
          </a:p>
          <a:p>
            <a:r>
              <a:rPr lang="en-US" altLang="ja-JP" sz="1600" dirty="0"/>
              <a:t>#</a:t>
            </a:r>
            <a:r>
              <a:rPr lang="en-US" altLang="ja-JP" sz="1600" dirty="0" err="1"/>
              <a:t>dump_modify</a:t>
            </a:r>
            <a:r>
              <a:rPr lang="en-US" altLang="ja-JP" sz="1600" dirty="0"/>
              <a:t>    2 pad 3</a:t>
            </a:r>
          </a:p>
          <a:p>
            <a:endParaRPr lang="en-US" altLang="ja-JP" sz="1600" dirty="0"/>
          </a:p>
          <a:p>
            <a:r>
              <a:rPr lang="en-US" altLang="ja-JP" sz="1600" dirty="0"/>
              <a:t>#dump           3 all movie 25 </a:t>
            </a:r>
            <a:r>
              <a:rPr lang="en-US" altLang="ja-JP" sz="1600" dirty="0" err="1"/>
              <a:t>movie.mpg</a:t>
            </a:r>
            <a:r>
              <a:rPr lang="en-US" altLang="ja-JP" sz="1600" dirty="0"/>
              <a:t> type type &amp;</a:t>
            </a:r>
          </a:p>
          <a:p>
            <a:r>
              <a:rPr lang="en-US" altLang="ja-JP" sz="1600" dirty="0"/>
              <a:t>#               axes yes 0.8 0.02 view 60 -30</a:t>
            </a:r>
          </a:p>
          <a:p>
            <a:r>
              <a:rPr lang="en-US" altLang="ja-JP" sz="1600" dirty="0"/>
              <a:t>#</a:t>
            </a:r>
            <a:r>
              <a:rPr lang="en-US" altLang="ja-JP" sz="1600" dirty="0" err="1"/>
              <a:t>dump_modify</a:t>
            </a:r>
            <a:r>
              <a:rPr lang="en-US" altLang="ja-JP" sz="1600" dirty="0"/>
              <a:t>    3 pad 3</a:t>
            </a:r>
          </a:p>
          <a:p>
            <a:endParaRPr lang="en-US" altLang="ja-JP" sz="1600" dirty="0"/>
          </a:p>
          <a:p>
            <a:r>
              <a:rPr lang="de-DE" altLang="ja-JP" sz="1600" dirty="0" err="1"/>
              <a:t>thermo</a:t>
            </a:r>
            <a:r>
              <a:rPr lang="de-DE" altLang="ja-JP" sz="1600" dirty="0"/>
              <a:t>          50</a:t>
            </a:r>
          </a:p>
          <a:p>
            <a:r>
              <a:rPr lang="de-DE" altLang="ja-JP" sz="1600" dirty="0" err="1"/>
              <a:t>run</a:t>
            </a:r>
            <a:r>
              <a:rPr lang="de-DE" altLang="ja-JP" sz="1600" dirty="0"/>
              <a:t>             250</a:t>
            </a:r>
            <a:endParaRPr lang="is-IS" altLang="ja-JP" sz="1600" dirty="0">
              <a:latin typeface="Courier"/>
              <a:cs typeface="Courier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898827"/>
            <a:ext cx="363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in.melt</a:t>
            </a:r>
            <a:r>
              <a:rPr kumimoji="1" lang="ja-JP" altLang="en-US" sz="2000" dirty="0"/>
              <a:t>　（続き）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80197" y="2000447"/>
            <a:ext cx="24528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#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 は、コメントアウト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kumimoji="1" lang="en-US" altLang="ja-JP" sz="1600" b="1" dirty="0">
                <a:solidFill>
                  <a:schemeClr val="accent6"/>
                </a:solidFill>
              </a:rPr>
              <a:t>dump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：出力形式の指定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81865" y="3959773"/>
            <a:ext cx="183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計算実行（</a:t>
            </a:r>
            <a:r>
              <a:rPr lang="en-US" altLang="ja-JP" sz="1600" b="1" dirty="0">
                <a:solidFill>
                  <a:schemeClr val="accent6"/>
                </a:solidFill>
              </a:rPr>
              <a:t>step</a:t>
            </a:r>
            <a:r>
              <a:rPr lang="ja-JP" altLang="en-US" sz="1600" b="1" dirty="0">
                <a:solidFill>
                  <a:schemeClr val="accent6"/>
                </a:solidFill>
              </a:rPr>
              <a:t>）数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examples/melt</a:t>
            </a:r>
            <a:r>
              <a:rPr kumimoji="1" lang="ja-JP" altLang="en-US" sz="3600" dirty="0"/>
              <a:t>（２）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91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867960"/>
          </a:xfrm>
        </p:spPr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79276"/>
            <a:ext cx="8501114" cy="5978724"/>
          </a:xfrm>
        </p:spPr>
        <p:txBody>
          <a:bodyPr>
            <a:normAutofit/>
          </a:bodyPr>
          <a:lstStyle/>
          <a:p>
            <a:r>
              <a:rPr lang="en-US" altLang="ja-JP" sz="2800" dirty="0" err="1">
                <a:solidFill>
                  <a:srgbClr val="000000"/>
                </a:solidFill>
              </a:rPr>
              <a:t>MateriApps</a:t>
            </a:r>
            <a:r>
              <a:rPr lang="en-US" altLang="ja-JP" sz="2800" dirty="0">
                <a:solidFill>
                  <a:srgbClr val="000000"/>
                </a:solidFill>
              </a:rPr>
              <a:t> LIVE!</a:t>
            </a:r>
            <a:r>
              <a:rPr lang="ja-JP" altLang="en-US" sz="2800" dirty="0">
                <a:solidFill>
                  <a:srgbClr val="000000"/>
                </a:solidFill>
              </a:rPr>
              <a:t>の設定</a:t>
            </a:r>
            <a:endParaRPr lang="en-US" altLang="ja-JP" sz="2800" dirty="0">
              <a:solidFill>
                <a:srgbClr val="000000"/>
              </a:solidFill>
            </a:endParaRPr>
          </a:p>
          <a:p>
            <a:r>
              <a:rPr lang="en-US" altLang="ja-JP" sz="2800" dirty="0">
                <a:solidFill>
                  <a:srgbClr val="000000"/>
                </a:solidFill>
              </a:rPr>
              <a:t>LAMMPS</a:t>
            </a:r>
            <a:r>
              <a:rPr lang="ja-JP" altLang="en-US" sz="2800" dirty="0">
                <a:solidFill>
                  <a:srgbClr val="000000"/>
                </a:solidFill>
              </a:rPr>
              <a:t>について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>
                <a:solidFill>
                  <a:srgbClr val="000000"/>
                </a:solidFill>
              </a:rPr>
              <a:t>力場（ポテンシャル）について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>
                <a:solidFill>
                  <a:srgbClr val="000000"/>
                </a:solidFill>
              </a:rPr>
              <a:t>実行時エラー</a:t>
            </a:r>
            <a:endParaRPr lang="en-US" altLang="ja-JP" sz="2400" dirty="0">
              <a:solidFill>
                <a:srgbClr val="000000"/>
              </a:solidFill>
            </a:endParaRPr>
          </a:p>
          <a:p>
            <a:r>
              <a:rPr lang="en-US" altLang="ja-JP" sz="2800" dirty="0">
                <a:solidFill>
                  <a:srgbClr val="000000"/>
                </a:solidFill>
              </a:rPr>
              <a:t>LAMMPS</a:t>
            </a:r>
            <a:r>
              <a:rPr lang="ja-JP" altLang="en-US" sz="2800" dirty="0">
                <a:solidFill>
                  <a:srgbClr val="000000"/>
                </a:solidFill>
              </a:rPr>
              <a:t>の</a:t>
            </a:r>
            <a:r>
              <a:rPr lang="en-US" altLang="ja-JP" sz="2800" dirty="0">
                <a:solidFill>
                  <a:srgbClr val="000000"/>
                </a:solidFill>
              </a:rPr>
              <a:t>examples</a:t>
            </a:r>
            <a:r>
              <a:rPr lang="ja-JP" altLang="en-US" sz="2800" dirty="0">
                <a:solidFill>
                  <a:srgbClr val="000000"/>
                </a:solidFill>
              </a:rPr>
              <a:t>の実行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lvl="1"/>
            <a:r>
              <a:rPr lang="en-US" altLang="ja-JP" sz="2400" dirty="0"/>
              <a:t>melt, micelle, colloid </a:t>
            </a:r>
            <a:r>
              <a:rPr lang="ja-JP" altLang="en-US" sz="2400" dirty="0"/>
              <a:t>を実行する</a:t>
            </a:r>
            <a:endParaRPr lang="en-US" altLang="ja-JP" sz="2400" dirty="0"/>
          </a:p>
          <a:p>
            <a:pPr lvl="1"/>
            <a:r>
              <a:rPr lang="ja-JP" altLang="en-US" sz="2400" dirty="0"/>
              <a:t>計算結果を</a:t>
            </a:r>
            <a:r>
              <a:rPr lang="en-US" altLang="ja-JP" sz="2400" dirty="0"/>
              <a:t>VMD</a:t>
            </a:r>
            <a:r>
              <a:rPr lang="ja-JP" altLang="en-US" sz="2400" dirty="0"/>
              <a:t>で可視化する</a:t>
            </a:r>
          </a:p>
          <a:p>
            <a:pPr lvl="1"/>
            <a:r>
              <a:rPr lang="en-US" altLang="ja-JP" sz="2400" dirty="0"/>
              <a:t>micelle </a:t>
            </a:r>
            <a:r>
              <a:rPr lang="ja-JP" altLang="en-US" sz="2400" dirty="0"/>
              <a:t>と</a:t>
            </a:r>
            <a:r>
              <a:rPr lang="en-US" altLang="ja-JP" sz="2400" dirty="0"/>
              <a:t> colloid </a:t>
            </a:r>
            <a:r>
              <a:rPr lang="ja-JP" altLang="en-US" sz="2400" dirty="0"/>
              <a:t>を</a:t>
            </a:r>
            <a:r>
              <a:rPr lang="en-US" altLang="ja-JP" sz="2400" dirty="0"/>
              <a:t>3</a:t>
            </a:r>
            <a:r>
              <a:rPr lang="ja-JP" altLang="en-US" sz="2400" dirty="0"/>
              <a:t>次元化する</a:t>
            </a:r>
            <a:endParaRPr lang="en-US" altLang="ja-JP" sz="2400" dirty="0"/>
          </a:p>
          <a:p>
            <a:r>
              <a:rPr lang="ja-JP" altLang="en-US" sz="2800" dirty="0"/>
              <a:t>サイズを大きくした計算</a:t>
            </a:r>
            <a:endParaRPr lang="en-US" altLang="ja-JP" sz="2800" dirty="0"/>
          </a:p>
          <a:p>
            <a:r>
              <a:rPr lang="en-US" altLang="ja-JP" sz="2800" dirty="0"/>
              <a:t>restart</a:t>
            </a:r>
            <a:r>
              <a:rPr lang="ja-JP" altLang="en-US" sz="2800" dirty="0"/>
              <a:t>を行う</a:t>
            </a:r>
            <a:endParaRPr lang="en-US" altLang="ja-JP" sz="2800" dirty="0"/>
          </a:p>
          <a:p>
            <a:r>
              <a:rPr lang="ja-JP" altLang="en-US" sz="2800" dirty="0"/>
              <a:t>付録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731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/>
              <a:t>実行準備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176766"/>
            <a:ext cx="9144000" cy="568123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ホーム</a:t>
            </a:r>
            <a:r>
              <a:rPr kumimoji="1" lang="ja-JP" altLang="en-US" sz="2400" dirty="0"/>
              <a:t>ディレクトリに作業ディレクトリを作る。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$HOME/</a:t>
            </a:r>
            <a:r>
              <a:rPr lang="ja-JP" altLang="ja-JP" sz="2400" dirty="0"/>
              <a:t>l</a:t>
            </a:r>
            <a:r>
              <a:rPr lang="en-US" altLang="ja-JP" sz="2400" dirty="0" err="1"/>
              <a:t>ammps</a:t>
            </a:r>
            <a:r>
              <a:rPr lang="en-US" altLang="ja-JP" sz="2400" dirty="0"/>
              <a:t>)</a:t>
            </a:r>
            <a:br>
              <a:rPr lang="en-US" altLang="ja-JP" sz="2400" dirty="0"/>
            </a:br>
            <a:r>
              <a:rPr kumimoji="1"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lammps</a:t>
            </a:r>
            <a:endParaRPr kumimoji="1" lang="en-US" altLang="ja-JP" sz="2000" dirty="0"/>
          </a:p>
          <a:p>
            <a:r>
              <a:rPr lang="ja-JP" altLang="en-US" sz="2400" dirty="0"/>
              <a:t>作成した作業ディレクトリへ移動する。</a:t>
            </a:r>
            <a:r>
              <a:rPr lang="en-US" altLang="ja-JP" sz="2400" dirty="0"/>
              <a:t> ($HOME/</a:t>
            </a:r>
            <a:r>
              <a:rPr lang="en-US" altLang="ja-JP" sz="2400" dirty="0" err="1"/>
              <a:t>lammps</a:t>
            </a:r>
            <a:r>
              <a:rPr lang="en-US" altLang="ja-JP" sz="2400" dirty="0"/>
              <a:t>)</a:t>
            </a:r>
            <a:br>
              <a:rPr lang="en-US" altLang="ja-JP" sz="2400" dirty="0"/>
            </a:br>
            <a:r>
              <a:rPr lang="en-US" altLang="ja-JP" sz="2000" dirty="0"/>
              <a:t>$ cd </a:t>
            </a:r>
            <a:r>
              <a:rPr lang="en-US" altLang="ja-JP" sz="2000" dirty="0" err="1"/>
              <a:t>lammps</a:t>
            </a:r>
          </a:p>
          <a:p>
            <a:r>
              <a:rPr lang="en-US" altLang="ja-JP" sz="2400" dirty="0" err="1"/>
              <a:t>exmaple</a:t>
            </a:r>
            <a:r>
              <a:rPr lang="ja-JP" altLang="en-US" sz="2400" dirty="0"/>
              <a:t>ファイルのコピー（</a:t>
            </a:r>
            <a:r>
              <a:rPr lang="en-US" altLang="ja-JP" sz="2400" dirty="0"/>
              <a:t>melt, micelle, colloid</a:t>
            </a:r>
            <a:r>
              <a:rPr lang="ja-JP" altLang="en-US" sz="2400" dirty="0"/>
              <a:t>）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/</a:t>
            </a:r>
            <a:r>
              <a:rPr lang="en-US" altLang="ja-JP" sz="2000" dirty="0" err="1"/>
              <a:t>usr</a:t>
            </a:r>
            <a:r>
              <a:rPr lang="en-US" altLang="ja-JP" sz="2000" dirty="0"/>
              <a:t>/share/doc/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-doc/examples/melt ./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</a:t>
            </a:r>
            <a:r>
              <a:rPr lang="en-US" altLang="ja-JP" sz="2000" dirty="0">
                <a:solidFill>
                  <a:srgbClr val="000000"/>
                </a:solidFill>
              </a:rPr>
              <a:t>/</a:t>
            </a:r>
            <a:r>
              <a:rPr lang="en-US" altLang="ja-JP" sz="2000" dirty="0" err="1">
                <a:solidFill>
                  <a:srgbClr val="000000"/>
                </a:solidFill>
              </a:rPr>
              <a:t>usr</a:t>
            </a:r>
            <a:r>
              <a:rPr lang="en-US" altLang="ja-JP" sz="2000" dirty="0">
                <a:solidFill>
                  <a:srgbClr val="000000"/>
                </a:solidFill>
              </a:rPr>
              <a:t>/share/doc/</a:t>
            </a:r>
            <a:r>
              <a:rPr lang="en-US" altLang="ja-JP" sz="2000" dirty="0" err="1">
                <a:solidFill>
                  <a:srgbClr val="000000"/>
                </a:solidFill>
              </a:rPr>
              <a:t>lammps</a:t>
            </a:r>
            <a:r>
              <a:rPr lang="en-US" altLang="ja-JP" sz="2000" dirty="0">
                <a:solidFill>
                  <a:srgbClr val="000000"/>
                </a:solidFill>
              </a:rPr>
              <a:t>-doc/examples</a:t>
            </a:r>
            <a:r>
              <a:rPr lang="en-US" altLang="ja-JP" sz="2000" dirty="0"/>
              <a:t>/micelle ./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</a:t>
            </a:r>
            <a:r>
              <a:rPr lang="en-US" altLang="ja-JP" sz="2000" dirty="0">
                <a:solidFill>
                  <a:srgbClr val="000000"/>
                </a:solidFill>
              </a:rPr>
              <a:t>/</a:t>
            </a:r>
            <a:r>
              <a:rPr lang="en-US" altLang="ja-JP" sz="2000" dirty="0" err="1">
                <a:solidFill>
                  <a:srgbClr val="000000"/>
                </a:solidFill>
              </a:rPr>
              <a:t>usr</a:t>
            </a:r>
            <a:r>
              <a:rPr lang="en-US" altLang="ja-JP" sz="2000" dirty="0">
                <a:solidFill>
                  <a:srgbClr val="000000"/>
                </a:solidFill>
              </a:rPr>
              <a:t>/share/doc/</a:t>
            </a:r>
            <a:r>
              <a:rPr lang="en-US" altLang="ja-JP" sz="2000" dirty="0" err="1">
                <a:solidFill>
                  <a:srgbClr val="000000"/>
                </a:solidFill>
              </a:rPr>
              <a:t>lammps</a:t>
            </a:r>
            <a:r>
              <a:rPr lang="en-US" altLang="ja-JP" sz="2000" dirty="0">
                <a:solidFill>
                  <a:srgbClr val="000000"/>
                </a:solidFill>
              </a:rPr>
              <a:t>-doc/examples</a:t>
            </a:r>
            <a:r>
              <a:rPr lang="en-US" altLang="ja-JP" sz="2000" dirty="0"/>
              <a:t>/colloid ./</a:t>
            </a:r>
            <a:br>
              <a:rPr lang="en-US" altLang="ja-JP" sz="2000" dirty="0"/>
            </a:br>
            <a:endParaRPr lang="en-US" altLang="ja-JP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40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melt</a:t>
            </a:r>
            <a:r>
              <a:rPr lang="ja-JP" altLang="en-US" dirty="0"/>
              <a:t>の実行（１）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609603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melt </a:t>
            </a:r>
            <a:r>
              <a:rPr lang="ja-JP" altLang="en-US" sz="2400" dirty="0"/>
              <a:t>へ移動</a:t>
            </a:r>
            <a:br>
              <a:rPr lang="en-US" altLang="ja-JP" sz="2400" dirty="0"/>
            </a:br>
            <a:r>
              <a:rPr lang="en-US" altLang="ja-JP" sz="2000" dirty="0"/>
              <a:t>$ cd melt</a:t>
            </a:r>
          </a:p>
          <a:p>
            <a:r>
              <a:rPr lang="en-US" altLang="ja-JP" sz="2400" dirty="0"/>
              <a:t>melt </a:t>
            </a:r>
            <a:r>
              <a:rPr lang="ja-JP" altLang="en-US" sz="2400" dirty="0"/>
              <a:t>の中のファイルの確認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ls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in.melt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log.5Oct16.melt.g++.1    log.5Oct16.melt.g++.4</a:t>
            </a:r>
          </a:p>
          <a:p>
            <a:r>
              <a:rPr lang="en-US" altLang="ja-JP" sz="2400" dirty="0" err="1"/>
              <a:t>in.melt</a:t>
            </a:r>
            <a:r>
              <a:rPr lang="en-US" altLang="ja-JP" sz="2400" dirty="0"/>
              <a:t> </a:t>
            </a:r>
            <a:r>
              <a:rPr lang="en-US" altLang="en-US" sz="2400" dirty="0"/>
              <a:t>の実行</a:t>
            </a:r>
            <a:br>
              <a:rPr lang="en-US" altLang="en-US" sz="2400" dirty="0"/>
            </a:br>
            <a:r>
              <a:rPr lang="en-US" altLang="ja-JP" sz="2000" dirty="0"/>
              <a:t>$ </a:t>
            </a:r>
            <a:r>
              <a:rPr lang="en-US" altLang="en-US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in.melt</a:t>
            </a:r>
            <a:br>
              <a:rPr lang="en-US" altLang="en-US" sz="2400" dirty="0"/>
            </a:br>
            <a:r>
              <a:rPr lang="en-US" altLang="en-US" sz="2000" dirty="0"/>
              <a:t>﻿</a:t>
            </a:r>
            <a:r>
              <a:rPr lang="en-US" altLang="en-US" sz="2000" dirty="0">
                <a:solidFill>
                  <a:srgbClr val="7F7F7F"/>
                </a:solidFill>
              </a:rPr>
              <a:t>LAMMPS (11 Aug 2017)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OMP_NUM_THREADS environment is not set. Defaulting to 1 thread. (../comm.cpp:90)  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using 1 </a:t>
            </a:r>
            <a:r>
              <a:rPr lang="en-US" altLang="en-US" sz="2000" dirty="0" err="1">
                <a:solidFill>
                  <a:srgbClr val="7F7F7F"/>
                </a:solidFill>
              </a:rPr>
              <a:t>OpenMP</a:t>
            </a:r>
            <a:r>
              <a:rPr lang="en-US" altLang="en-US" sz="2000" dirty="0">
                <a:solidFill>
                  <a:srgbClr val="7F7F7F"/>
                </a:solidFill>
              </a:rPr>
              <a:t> thread(s) per MPI task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is-IS" altLang="en-US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﻿Total # of neighbors = 151513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Ave neighs/atom = 37.8783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Neighbor list builds = 12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Dangerous builds not checked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Total wall time: 0:00:00</a:t>
            </a:r>
          </a:p>
          <a:p>
            <a:r>
              <a:rPr lang="en-US" altLang="en-US" sz="2400" dirty="0" err="1"/>
              <a:t>log.lammps</a:t>
            </a:r>
            <a:r>
              <a:rPr lang="en-US" altLang="en-US" sz="2400" dirty="0"/>
              <a:t>　</a:t>
            </a:r>
            <a:r>
              <a:rPr lang="ja-JP" altLang="en-US" sz="2400" dirty="0"/>
              <a:t>というログファイルも出力される。</a:t>
            </a:r>
            <a:endParaRPr lang="en-US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80528" y="5219705"/>
            <a:ext cx="3597417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>
              <a:solidFill>
                <a:srgbClr val="000000"/>
              </a:solidFill>
            </a:endParaRPr>
          </a:p>
          <a:p>
            <a:r>
              <a:rPr kumimoji="1" lang="en-US" altLang="ja-JP" sz="2000" dirty="0">
                <a:solidFill>
                  <a:srgbClr val="000000"/>
                </a:solidFill>
              </a:rPr>
              <a:t>Total</a:t>
            </a:r>
            <a:r>
              <a:rPr lang="en-US" altLang="en-US" sz="2000" dirty="0">
                <a:solidFill>
                  <a:srgbClr val="000000"/>
                </a:solidFill>
              </a:rPr>
              <a:t> wall time </a:t>
            </a:r>
            <a:r>
              <a:rPr lang="ja-JP" altLang="en-US" sz="2000" dirty="0">
                <a:solidFill>
                  <a:srgbClr val="000000"/>
                </a:solidFill>
              </a:rPr>
              <a:t>が表示されれば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>
                <a:solidFill>
                  <a:srgbClr val="000000"/>
                </a:solidFill>
              </a:rPr>
              <a:t>正常終了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32102" y="6038278"/>
            <a:ext cx="2554700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melt</a:t>
            </a:r>
            <a:r>
              <a:rPr lang="ja-JP" altLang="en-US" dirty="0"/>
              <a:t>の実行（２）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5959512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MPI</a:t>
            </a:r>
            <a:r>
              <a:rPr lang="ja-JP" altLang="en-US" sz="2400" dirty="0"/>
              <a:t>プロセス数</a:t>
            </a:r>
            <a:r>
              <a:rPr lang="en-US" altLang="ja-JP" sz="2400" dirty="0"/>
              <a:t>=4 </a:t>
            </a:r>
            <a:r>
              <a:rPr lang="ja-JP" altLang="en-US" sz="2400" dirty="0"/>
              <a:t>での実行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mpirun</a:t>
            </a:r>
            <a:r>
              <a:rPr lang="en-US" altLang="ja-JP" sz="2000" dirty="0"/>
              <a:t> -n 4 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in.melt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7F7F7F"/>
                </a:solidFill>
              </a:rPr>
              <a:t>﻿LAMMPS (11 Aug 2017)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  1 by </a:t>
            </a:r>
            <a:r>
              <a:rPr lang="en-US" altLang="ja-JP" sz="2000" dirty="0">
                <a:solidFill>
                  <a:srgbClr val="FF0000"/>
                </a:solidFill>
              </a:rPr>
              <a:t>2</a:t>
            </a:r>
            <a:r>
              <a:rPr lang="en-US" altLang="ja-JP" sz="2000" dirty="0">
                <a:solidFill>
                  <a:srgbClr val="7F7F7F"/>
                </a:solidFill>
              </a:rPr>
              <a:t> by </a:t>
            </a:r>
            <a:r>
              <a:rPr lang="en-US" altLang="ja-JP" sz="2000" dirty="0">
                <a:solidFill>
                  <a:srgbClr val="FF0000"/>
                </a:solidFill>
              </a:rPr>
              <a:t>2</a:t>
            </a:r>
            <a:r>
              <a:rPr lang="en-US" altLang="ja-JP" sz="2000" dirty="0">
                <a:solidFill>
                  <a:srgbClr val="7F7F7F"/>
                </a:solidFill>
              </a:rPr>
              <a:t> MPI processor grid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﻿Performance: 90089.282 tau/day, 208.540 </a:t>
            </a:r>
            <a:r>
              <a:rPr lang="en-US" altLang="ja-JP" sz="2000" dirty="0" err="1">
                <a:solidFill>
                  <a:srgbClr val="7F7F7F"/>
                </a:solidFill>
              </a:rPr>
              <a:t>timesteps</a:t>
            </a:r>
            <a:r>
              <a:rPr lang="en-US" altLang="ja-JP" sz="2000" dirty="0">
                <a:solidFill>
                  <a:srgbClr val="7F7F7F"/>
                </a:solidFill>
              </a:rPr>
              <a:t>/s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22.1% CPU use with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en-US" altLang="ja-JP" sz="2000" dirty="0">
                <a:solidFill>
                  <a:srgbClr val="7F7F7F"/>
                </a:solidFill>
              </a:rPr>
              <a:t> MPI tasks x 1 </a:t>
            </a:r>
            <a:r>
              <a:rPr lang="en-US" altLang="ja-JP" sz="2000" dirty="0" err="1">
                <a:solidFill>
                  <a:srgbClr val="7F7F7F"/>
                </a:solidFill>
              </a:rPr>
              <a:t>OpenMP</a:t>
            </a:r>
            <a:r>
              <a:rPr lang="en-US" altLang="ja-JP" sz="2000" dirty="0">
                <a:solidFill>
                  <a:srgbClr val="7F7F7F"/>
                </a:solidFill>
              </a:rPr>
              <a:t> threads</a:t>
            </a: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endParaRPr lang="en-US" altLang="ja-JP" sz="2000" dirty="0">
              <a:solidFill>
                <a:srgbClr val="7F7F7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66432" y="1004405"/>
            <a:ext cx="3173873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マシンに４コア以上ある場合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35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melt</a:t>
            </a:r>
            <a:r>
              <a:rPr lang="ja-JP" altLang="en-US" dirty="0"/>
              <a:t>の実行（３）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5959512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スレッド数</a:t>
            </a:r>
            <a:r>
              <a:rPr lang="en-US" altLang="ja-JP" sz="2400" dirty="0"/>
              <a:t>=4 </a:t>
            </a:r>
            <a:r>
              <a:rPr lang="ja-JP" altLang="en-US" sz="2400" dirty="0"/>
              <a:t>での実行</a:t>
            </a:r>
            <a:br>
              <a:rPr lang="en-US" altLang="ja-JP" sz="2400" dirty="0"/>
            </a:br>
            <a:r>
              <a:rPr lang="en-US" altLang="ja-JP" sz="2000" dirty="0"/>
              <a:t>$ ﻿export OMP_NUM_THREADS=4</a:t>
            </a:r>
            <a:br>
              <a:rPr lang="en-US" altLang="ja-JP" sz="2000" dirty="0"/>
            </a:br>
            <a:r>
              <a:rPr lang="en-US" altLang="ja-JP" sz="2000" dirty="0"/>
              <a:t>$ echo $OMP_NUM_THREADS 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/>
              <a:t>$ 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in.melt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﻿﻿LAMMPS (11 Aug 2017)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using </a:t>
            </a:r>
            <a:r>
              <a:rPr lang="en-US" altLang="en-US" sz="2000" dirty="0">
                <a:solidFill>
                  <a:srgbClr val="FF0000"/>
                </a:solidFill>
              </a:rPr>
              <a:t>4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OpenMP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thread(s) per MPI task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﻿﻿Performance: 115561.777 tau/day, 267.504 </a:t>
            </a:r>
            <a:r>
              <a:rPr lang="en-US" altLang="ja-JP" sz="2000" dirty="0" err="1">
                <a:solidFill>
                  <a:srgbClr val="7F7F7F"/>
                </a:solidFill>
              </a:rPr>
              <a:t>timesteps</a:t>
            </a:r>
            <a:r>
              <a:rPr lang="en-US" altLang="ja-JP" sz="2000" dirty="0">
                <a:solidFill>
                  <a:srgbClr val="7F7F7F"/>
                </a:solidFill>
              </a:rPr>
              <a:t>/s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97.6% CPU use with 1 MPI tasks x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en-US" altLang="ja-JP" sz="2000" dirty="0">
                <a:solidFill>
                  <a:srgbClr val="7F7F7F"/>
                </a:solidFill>
              </a:rPr>
              <a:t> </a:t>
            </a:r>
            <a:r>
              <a:rPr lang="en-US" altLang="ja-JP" sz="2000" dirty="0" err="1">
                <a:solidFill>
                  <a:srgbClr val="7F7F7F"/>
                </a:solidFill>
              </a:rPr>
              <a:t>OpenMP</a:t>
            </a:r>
            <a:r>
              <a:rPr lang="en-US" altLang="ja-JP" sz="2000" dirty="0">
                <a:solidFill>
                  <a:srgbClr val="7F7F7F"/>
                </a:solidFill>
              </a:rPr>
              <a:t> threads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is-IS" altLang="ja-JP" sz="2000" dirty="0">
                <a:solidFill>
                  <a:srgbClr val="7F7F7F"/>
                </a:solidFill>
              </a:rPr>
            </a:br>
            <a:br>
              <a:rPr lang="is-IS" altLang="ja-JP" sz="2000" dirty="0">
                <a:solidFill>
                  <a:srgbClr val="7F7F7F"/>
                </a:solidFill>
              </a:rPr>
            </a:b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ja-JP" altLang="en-US" sz="2000" u="sng" dirty="0"/>
              <a:t>（補足）</a:t>
            </a:r>
            <a:r>
              <a:rPr lang="en-US" altLang="ja-JP" sz="2000" u="sng" dirty="0"/>
              <a:t> OMP_NUM_THREAD</a:t>
            </a:r>
            <a:r>
              <a:rPr lang="ja-JP" altLang="en-US" sz="2000" u="sng" dirty="0"/>
              <a:t>指定の削除</a:t>
            </a:r>
            <a:br>
              <a:rPr lang="en-US" altLang="ja-JP" sz="2000" dirty="0"/>
            </a:br>
            <a:r>
              <a:rPr lang="en-US" altLang="ja-JP" sz="2000" dirty="0"/>
              <a:t>$ ﻿unset OMP_NUM_THREADS</a:t>
            </a:r>
            <a:br>
              <a:rPr lang="en-US" altLang="ja-JP" sz="2000" dirty="0"/>
            </a:br>
            <a:r>
              <a:rPr lang="en-US" altLang="ja-JP" sz="2000" dirty="0"/>
              <a:t>$ echo $OMP_NUM_THREADS</a:t>
            </a:r>
            <a:endParaRPr lang="en-US" altLang="ja-JP" sz="2000" dirty="0">
              <a:solidFill>
                <a:srgbClr val="7F7F7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6432" y="1004405"/>
            <a:ext cx="3173873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マシンに４コア以上ある場合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67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と </a:t>
            </a:r>
            <a:r>
              <a:rPr lang="en-US" altLang="ja-JP" dirty="0"/>
              <a:t>colloid</a:t>
            </a:r>
            <a:r>
              <a:rPr lang="ja-JP" altLang="en-US" dirty="0"/>
              <a:t> の実行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775755"/>
            <a:ext cx="8360163" cy="3954404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micelle </a:t>
            </a:r>
            <a:r>
              <a:rPr lang="ja-JP" altLang="en-US" sz="2400" dirty="0"/>
              <a:t>へ移動</a:t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/>
              <a:t>cd</a:t>
            </a:r>
            <a:r>
              <a:rPr lang="ja-JP" altLang="en-US" sz="2000" dirty="0"/>
              <a:t> </a:t>
            </a:r>
            <a:r>
              <a:rPr lang="en-US" altLang="ja-JP" sz="2000" dirty="0"/>
              <a:t>$HOME/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/micelle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>
                <a:solidFill>
                  <a:srgbClr val="0000FF"/>
                </a:solidFill>
              </a:rPr>
              <a:t>gzip</a:t>
            </a:r>
            <a:r>
              <a:rPr lang="en-US" altLang="ja-JP" sz="2000" dirty="0">
                <a:solidFill>
                  <a:srgbClr val="0000FF"/>
                </a:solidFill>
              </a:rPr>
              <a:t> -d </a:t>
            </a:r>
            <a:r>
              <a:rPr lang="en-US" altLang="ja-JP" sz="2000" dirty="0" err="1">
                <a:solidFill>
                  <a:srgbClr val="0000FF"/>
                </a:solidFill>
              </a:rPr>
              <a:t>data.micelle.gz</a:t>
            </a:r>
            <a:br>
              <a:rPr lang="en-US" altLang="ja-JP" sz="20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 err="1"/>
              <a:t>lammps</a:t>
            </a:r>
            <a:r>
              <a:rPr lang="ja-JP" altLang="en-US" sz="2000" dirty="0"/>
              <a:t> </a:t>
            </a:r>
            <a:r>
              <a:rPr lang="en-US" altLang="en-US" sz="2000" dirty="0"/>
              <a:t>&lt; </a:t>
            </a:r>
            <a:r>
              <a:rPr lang="en-US" altLang="en-US" sz="2000" dirty="0" err="1"/>
              <a:t>in.</a:t>
            </a:r>
            <a:r>
              <a:rPr lang="en-US" altLang="ja-JP" sz="2000" dirty="0" err="1"/>
              <a:t>micelle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en-US" altLang="ja-JP" sz="2400" dirty="0"/>
              <a:t>colloid </a:t>
            </a:r>
            <a:r>
              <a:rPr lang="ja-JP" altLang="en-US" sz="2400" dirty="0"/>
              <a:t>へ移動</a:t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/>
              <a:t>cd</a:t>
            </a:r>
            <a:r>
              <a:rPr lang="ja-JP" altLang="en-US" sz="2000" dirty="0"/>
              <a:t> </a:t>
            </a:r>
            <a:r>
              <a:rPr lang="en-US" altLang="ja-JP" sz="2000" dirty="0"/>
              <a:t>$HOME/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/colloid</a:t>
            </a:r>
            <a:br>
              <a:rPr lang="en-US" altLang="ja-JP" sz="20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l</a:t>
            </a:r>
            <a:r>
              <a:rPr lang="en-US" altLang="ja-JP" sz="2000" dirty="0" err="1"/>
              <a:t>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</a:t>
            </a:r>
            <a:r>
              <a:rPr lang="en-US" altLang="ja-JP" sz="2000" dirty="0" err="1"/>
              <a:t>colloid</a:t>
            </a:r>
            <a:endParaRPr lang="ja-JP" altLang="en-US" sz="2000" dirty="0"/>
          </a:p>
          <a:p>
            <a:endParaRPr kumimoji="1" lang="ja-JP" altLang="en-US" sz="2000" dirty="0"/>
          </a:p>
        </p:txBody>
      </p:sp>
      <p:sp>
        <p:nvSpPr>
          <p:cNvPr id="7" name="右矢印 6"/>
          <p:cNvSpPr/>
          <p:nvPr/>
        </p:nvSpPr>
        <p:spPr>
          <a:xfrm>
            <a:off x="3066969" y="903993"/>
            <a:ext cx="455253" cy="251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3909" y="798968"/>
            <a:ext cx="270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melt</a:t>
            </a:r>
            <a:r>
              <a:rPr kumimoji="1" lang="ja-JP" altLang="en-US" sz="2400" dirty="0"/>
              <a:t> と同様の操作</a:t>
            </a:r>
          </a:p>
        </p:txBody>
      </p:sp>
      <p:sp>
        <p:nvSpPr>
          <p:cNvPr id="8" name="右矢印 7"/>
          <p:cNvSpPr/>
          <p:nvPr/>
        </p:nvSpPr>
        <p:spPr>
          <a:xfrm>
            <a:off x="3066969" y="2522987"/>
            <a:ext cx="455253" cy="251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13909" y="2417962"/>
            <a:ext cx="372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melt,</a:t>
            </a:r>
            <a:r>
              <a:rPr kumimoji="1" lang="ja-JP" altLang="en-US" sz="2400" dirty="0"/>
              <a:t> </a:t>
            </a:r>
            <a:r>
              <a:rPr lang="en-US" altLang="ja-JP" sz="2400" dirty="0"/>
              <a:t>micelle</a:t>
            </a:r>
            <a:r>
              <a:rPr kumimoji="1" lang="ja-JP" altLang="en-US" sz="2400" dirty="0"/>
              <a:t> と同様の操作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56268" y="1507330"/>
            <a:ext cx="387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00FF"/>
                </a:solidFill>
              </a:rPr>
              <a:t>（注）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>
                <a:solidFill>
                  <a:srgbClr val="0000FF"/>
                </a:solidFill>
              </a:rPr>
              <a:t>MateriApps</a:t>
            </a:r>
            <a:r>
              <a:rPr kumimoji="1" lang="en-US" altLang="ja-JP" sz="1600" dirty="0">
                <a:solidFill>
                  <a:srgbClr val="0000FF"/>
                </a:solidFill>
              </a:rPr>
              <a:t> LIVE!</a:t>
            </a:r>
            <a:r>
              <a:rPr kumimoji="1" lang="ja-JP" altLang="en-US" sz="1600" dirty="0">
                <a:solidFill>
                  <a:srgbClr val="0000FF"/>
                </a:solidFill>
              </a:rPr>
              <a:t>では、ファイルが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>
                <a:solidFill>
                  <a:srgbClr val="0000FF"/>
                </a:solidFill>
              </a:rPr>
              <a:t>gz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ja-JP" altLang="en-US" sz="1600" dirty="0">
                <a:solidFill>
                  <a:srgbClr val="0000FF"/>
                </a:solidFill>
              </a:rPr>
              <a:t>になっている</a:t>
            </a:r>
            <a:r>
              <a:rPr lang="en-US" altLang="en-US" sz="1600" dirty="0">
                <a:solidFill>
                  <a:srgbClr val="0000FF"/>
                </a:solidFill>
              </a:rPr>
              <a:t>ものがあるので、その時は</a:t>
            </a:r>
            <a:r>
              <a:rPr kumimoji="1" lang="ja-JP" altLang="en-US" sz="1600" dirty="0">
                <a:solidFill>
                  <a:srgbClr val="0000FF"/>
                </a:solidFill>
              </a:rPr>
              <a:t>解凍してから使う。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30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65657"/>
            <a:ext cx="8229600" cy="4436067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LAMMPS</a:t>
            </a:r>
            <a:r>
              <a:rPr lang="ja-JP" altLang="en-US" sz="2400" dirty="0"/>
              <a:t>で</a:t>
            </a:r>
            <a:r>
              <a:rPr lang="en-US" altLang="ja-JP" sz="2400" dirty="0"/>
              <a:t>dump</a:t>
            </a:r>
            <a:r>
              <a:rPr lang="ja-JP" altLang="en-US" sz="2400" dirty="0"/>
              <a:t>ファイルの出力</a:t>
            </a:r>
            <a:r>
              <a:rPr lang="en-US" altLang="ja-JP" sz="2400" dirty="0"/>
              <a:t> </a:t>
            </a:r>
            <a:r>
              <a:rPr lang="en-US" altLang="ja-JP" sz="2400" dirty="0">
                <a:sym typeface="Wingdings"/>
              </a:rPr>
              <a:t> </a:t>
            </a:r>
            <a:r>
              <a:rPr lang="ja-JP" altLang="en-US" sz="2400" dirty="0"/>
              <a:t>入力ファイルの編集</a:t>
            </a:r>
            <a:endParaRPr lang="en-US" altLang="ja-JP" sz="2400" dirty="0"/>
          </a:p>
          <a:p>
            <a:r>
              <a:rPr lang="en-US" altLang="ja-JP" sz="2400" dirty="0"/>
              <a:t>$HOME/</a:t>
            </a:r>
            <a:r>
              <a:rPr lang="en-US" altLang="ja-JP" sz="2400" dirty="0" err="1"/>
              <a:t>lammpas</a:t>
            </a:r>
            <a:r>
              <a:rPr lang="en-US" altLang="ja-JP" sz="2400" dirty="0"/>
              <a:t>/melt </a:t>
            </a:r>
            <a:r>
              <a:rPr lang="ja-JP" altLang="en-US" sz="2400" dirty="0"/>
              <a:t>へ移動</a:t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/>
              <a:t>cd</a:t>
            </a:r>
            <a:r>
              <a:rPr lang="ja-JP" altLang="en-US" sz="2000" dirty="0"/>
              <a:t> </a:t>
            </a:r>
            <a:r>
              <a:rPr lang="en-US" altLang="ja-JP" sz="2000" dirty="0"/>
              <a:t>$HOME/</a:t>
            </a:r>
            <a:r>
              <a:rPr lang="en-US" altLang="ja-JP" sz="2000" dirty="0" err="1"/>
              <a:t>lammpas</a:t>
            </a:r>
            <a:r>
              <a:rPr lang="en-US" altLang="ja-JP" sz="2000" dirty="0"/>
              <a:t>/melt </a:t>
            </a:r>
          </a:p>
          <a:p>
            <a:r>
              <a:rPr lang="en-US" altLang="ja-JP" sz="2400" dirty="0" err="1"/>
              <a:t>in.melt</a:t>
            </a:r>
            <a:r>
              <a:rPr lang="en-US" altLang="ja-JP" sz="2400" dirty="0"/>
              <a:t> </a:t>
            </a:r>
            <a:r>
              <a:rPr lang="ja-JP" altLang="en-US" sz="2400" dirty="0"/>
              <a:t>のバックアップを取る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in.melt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in.melt.org</a:t>
            </a:r>
            <a:r>
              <a:rPr lang="ja-JP" altLang="en-US" sz="2000" dirty="0"/>
              <a:t>　　　</a:t>
            </a:r>
            <a:r>
              <a:rPr lang="en-US" altLang="ja-JP" sz="2000" dirty="0"/>
              <a:t>:</a:t>
            </a:r>
            <a:r>
              <a:rPr lang="ja-JP" altLang="en-US" sz="2000" dirty="0"/>
              <a:t>（例）</a:t>
            </a:r>
            <a:endParaRPr lang="en-US" altLang="ja-JP" sz="2000" dirty="0"/>
          </a:p>
          <a:p>
            <a:r>
              <a:rPr lang="en-US" altLang="ja-JP" sz="2400" dirty="0"/>
              <a:t>melt </a:t>
            </a:r>
            <a:r>
              <a:rPr lang="ja-JP" altLang="en-US" sz="2400" dirty="0"/>
              <a:t>の入力ファイルをエディタ（</a:t>
            </a:r>
            <a:r>
              <a:rPr lang="en-US" altLang="ja-JP" sz="2400" dirty="0" err="1"/>
              <a:t>emacs</a:t>
            </a:r>
            <a:r>
              <a:rPr lang="ja-JP" altLang="en-US" sz="2400" dirty="0"/>
              <a:t>）で編集</a:t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 err="1"/>
              <a:t>emacs</a:t>
            </a:r>
            <a:r>
              <a:rPr lang="ja-JP" altLang="en-US" sz="2000" dirty="0"/>
              <a:t> </a:t>
            </a:r>
            <a:r>
              <a:rPr lang="en-US" altLang="ja-JP" sz="2000" dirty="0" err="1"/>
              <a:t>in.melt</a:t>
            </a:r>
            <a:r>
              <a:rPr lang="ja-JP" altLang="en-US" sz="2000" dirty="0"/>
              <a:t> </a:t>
            </a:r>
            <a:r>
              <a:rPr lang="en-US" altLang="ja-JP" sz="2000" dirty="0"/>
              <a:t>&amp;</a:t>
            </a:r>
            <a:endParaRPr kumimoji="1" lang="ja-JP" altLang="en-US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183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23895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VMD</a:t>
            </a:r>
            <a:r>
              <a:rPr lang="ja-JP" altLang="en-US" sz="3600" dirty="0"/>
              <a:t>で可視化する（２）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2345"/>
            <a:ext cx="8229600" cy="583543"/>
          </a:xfrm>
        </p:spPr>
        <p:txBody>
          <a:bodyPr>
            <a:normAutofit/>
          </a:bodyPr>
          <a:lstStyle/>
          <a:p>
            <a:r>
              <a:rPr lang="en-US" altLang="ja-JP" sz="2400" dirty="0" err="1"/>
              <a:t>emacs</a:t>
            </a:r>
            <a:r>
              <a:rPr lang="ja-JP" altLang="en-US" sz="2400" dirty="0"/>
              <a:t> の起動</a:t>
            </a:r>
            <a:endParaRPr kumimoji="1" lang="ja-JP" altLang="en-US" sz="2000" dirty="0"/>
          </a:p>
        </p:txBody>
      </p:sp>
      <p:pic>
        <p:nvPicPr>
          <p:cNvPr id="5" name="図 4" descr="スクリーンショット 2017-11-13 3.4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" y="1284017"/>
            <a:ext cx="4267200" cy="3892550"/>
          </a:xfrm>
          <a:prstGeom prst="rect">
            <a:avLst/>
          </a:prstGeom>
        </p:spPr>
      </p:pic>
      <p:pic>
        <p:nvPicPr>
          <p:cNvPr id="7" name="図 6" descr="スクリーンショット 2017-11-13 3.43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3" r="15755"/>
          <a:stretch/>
        </p:blipFill>
        <p:spPr>
          <a:xfrm>
            <a:off x="4842536" y="851359"/>
            <a:ext cx="4176292" cy="1870563"/>
          </a:xfrm>
          <a:prstGeom prst="rect">
            <a:avLst/>
          </a:prstGeom>
        </p:spPr>
      </p:pic>
      <p:pic>
        <p:nvPicPr>
          <p:cNvPr id="8" name="図 7" descr="スクリーンショット 2017-11-13 3.44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88" y="2984500"/>
            <a:ext cx="4260850" cy="38735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344319" y="2297868"/>
            <a:ext cx="1152000" cy="212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975625" y="2309877"/>
            <a:ext cx="1368693" cy="212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05072" y="1928536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①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13667" y="1910989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②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29" y="2568033"/>
            <a:ext cx="18315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①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チェックを入れる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92548" y="2568033"/>
            <a:ext cx="21536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②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　ここ（青字）をクリック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512129" y="360176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③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7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6-07-24 22.04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8"/>
          <a:stretch/>
        </p:blipFill>
        <p:spPr>
          <a:xfrm>
            <a:off x="875158" y="1251260"/>
            <a:ext cx="5642102" cy="54994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762"/>
            <a:ext cx="8229600" cy="806972"/>
          </a:xfrm>
        </p:spPr>
        <p:txBody>
          <a:bodyPr>
            <a:normAutofit/>
          </a:bodyPr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9982"/>
            <a:ext cx="8229600" cy="53205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melt </a:t>
            </a:r>
            <a:r>
              <a:rPr lang="ja-JP" altLang="en-US" sz="2400" dirty="0"/>
              <a:t>の入力ファイル（</a:t>
            </a:r>
            <a:r>
              <a:rPr lang="en-US" altLang="ja-JP" sz="2400" dirty="0" err="1"/>
              <a:t>in.melt</a:t>
            </a:r>
            <a:r>
              <a:rPr lang="ja-JP" altLang="en-US" sz="2400" dirty="0"/>
              <a:t>）の編集</a:t>
            </a:r>
            <a:endParaRPr lang="en-US" altLang="ja-JP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957389" y="4594240"/>
            <a:ext cx="4017600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735712" y="4577977"/>
            <a:ext cx="113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# </a:t>
            </a:r>
            <a:r>
              <a:rPr kumimoji="1" lang="ja-JP" altLang="en-US" sz="2000" dirty="0">
                <a:solidFill>
                  <a:srgbClr val="FF0000"/>
                </a:solidFill>
              </a:rPr>
              <a:t>を取る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5136240" y="4775929"/>
            <a:ext cx="5635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45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7-11-13 3.4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9" y="1240161"/>
            <a:ext cx="6135624" cy="55778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762"/>
            <a:ext cx="8229600" cy="806972"/>
          </a:xfrm>
        </p:spPr>
        <p:txBody>
          <a:bodyPr>
            <a:normAutofit/>
          </a:bodyPr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で可視化する（</a:t>
            </a:r>
            <a:r>
              <a:rPr lang="en-US" altLang="en-US" dirty="0"/>
              <a:t>４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49982"/>
            <a:ext cx="8229600" cy="53205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保存して、</a:t>
            </a:r>
            <a:r>
              <a:rPr lang="en-US" altLang="ja-JP" sz="2400" dirty="0" err="1"/>
              <a:t>emacs</a:t>
            </a:r>
            <a:r>
              <a:rPr lang="en-US" altLang="ja-JP" sz="2400" dirty="0"/>
              <a:t> </a:t>
            </a:r>
            <a:r>
              <a:rPr lang="ja-JP" altLang="en-US" sz="2400" dirty="0"/>
              <a:t>を閉じる</a:t>
            </a:r>
            <a:endParaRPr lang="en-US" altLang="ja-JP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2631986" y="1677278"/>
            <a:ext cx="312515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944501" y="2015678"/>
            <a:ext cx="81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保存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5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編集した </a:t>
            </a:r>
            <a:r>
              <a:rPr lang="en-US" altLang="ja-JP" sz="2400" dirty="0" err="1"/>
              <a:t>in.melt</a:t>
            </a:r>
            <a:r>
              <a:rPr lang="ja-JP" altLang="en-US" sz="2400" dirty="0"/>
              <a:t> の実行</a:t>
            </a:r>
            <a:br>
              <a:rPr lang="en-US" altLang="ja-JP" sz="2400" dirty="0"/>
            </a:br>
            <a:r>
              <a:rPr lang="en-US" altLang="en-US" sz="2000" dirty="0"/>
              <a:t>$ </a:t>
            </a:r>
            <a:r>
              <a:rPr lang="en-US" altLang="ja-JP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in.melt</a:t>
            </a:r>
            <a:br>
              <a:rPr lang="en-US" altLang="en-US" sz="20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 err="1"/>
              <a:t>dump.melt</a:t>
            </a:r>
            <a:r>
              <a:rPr lang="en-US" altLang="en-US" sz="2400" dirty="0"/>
              <a:t> 　というファイルができているか確認する。</a:t>
            </a:r>
            <a:br>
              <a:rPr lang="en-US" altLang="en-US" sz="2400" dirty="0"/>
            </a:br>
            <a:r>
              <a:rPr lang="en-US" altLang="en-US" sz="2000" dirty="0"/>
              <a:t>$ </a:t>
            </a:r>
            <a:r>
              <a:rPr lang="en-US" altLang="en-US" sz="2000" dirty="0" err="1"/>
              <a:t>ls</a:t>
            </a:r>
            <a:br>
              <a:rPr lang="en-US" altLang="en-US" sz="2000" dirty="0"/>
            </a:br>
            <a:r>
              <a:rPr lang="en-US" altLang="en-US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 err="1">
                <a:solidFill>
                  <a:srgbClr val="FF0000"/>
                </a:solidFill>
              </a:rPr>
              <a:t>d</a:t>
            </a:r>
            <a:r>
              <a:rPr lang="en-US" altLang="en-US" sz="2000" dirty="0" err="1">
                <a:solidFill>
                  <a:srgbClr val="FF0000"/>
                </a:solidFill>
              </a:rPr>
              <a:t>ump.melt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</a:t>
            </a: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in.melt.org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log.5Oct16.melt.g++.4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in.melt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log.5Oct16.melt.g++.1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</a:t>
            </a: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log.lammps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9175" y="1779622"/>
            <a:ext cx="4210545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>
              <a:solidFill>
                <a:srgbClr val="000000"/>
              </a:solidFill>
            </a:endParaRPr>
          </a:p>
          <a:p>
            <a:r>
              <a:rPr kumimoji="1" lang="en-US" altLang="ja-JP" sz="2000" dirty="0">
                <a:solidFill>
                  <a:srgbClr val="000000"/>
                </a:solidFill>
              </a:rPr>
              <a:t>Total</a:t>
            </a:r>
            <a:r>
              <a:rPr lang="en-US" altLang="en-US" sz="2000" dirty="0">
                <a:solidFill>
                  <a:srgbClr val="000000"/>
                </a:solidFill>
              </a:rPr>
              <a:t> wall time </a:t>
            </a:r>
            <a:r>
              <a:rPr lang="ja-JP" altLang="en-US" sz="2000" dirty="0">
                <a:solidFill>
                  <a:srgbClr val="000000"/>
                </a:solidFill>
              </a:rPr>
              <a:t>が表示されれば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>
                <a:solidFill>
                  <a:srgbClr val="000000"/>
                </a:solidFill>
              </a:rPr>
              <a:t>正常終了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1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MateriApps LIVE! とは？</a:t>
            </a:r>
          </a:p>
        </p:txBody>
      </p:sp>
      <p:sp>
        <p:nvSpPr>
          <p:cNvPr id="109" name="Shape 10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10" name="cmsi-logo-gre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My First Project-large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818717" y="3724505"/>
            <a:ext cx="2811803" cy="2108853"/>
          </a:xfrm>
          <a:prstGeom prst="rect">
            <a:avLst/>
          </a:prstGeom>
        </p:spPr>
      </p:pic>
      <p:grpSp>
        <p:nvGrpSpPr>
          <p:cNvPr id="115" name="Group 115"/>
          <p:cNvGrpSpPr/>
          <p:nvPr/>
        </p:nvGrpSpPr>
        <p:grpSpPr>
          <a:xfrm>
            <a:off x="6389382" y="1862581"/>
            <a:ext cx="2254245" cy="1279154"/>
            <a:chOff x="0" y="0"/>
            <a:chExt cx="3206037" cy="1819240"/>
          </a:xfrm>
        </p:grpSpPr>
        <p:pic>
          <p:nvPicPr>
            <p:cNvPr id="114" name="P3130031-small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308" t="23307" r="2509" b="16017"/>
            <a:stretch>
              <a:fillRect/>
            </a:stretch>
          </p:blipFill>
          <p:spPr>
            <a:xfrm>
              <a:off x="127000" y="88900"/>
              <a:ext cx="2952038" cy="14890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図 112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3206038" cy="1819242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/>
          <p:nvPr/>
        </p:nvSpPr>
        <p:spPr>
          <a:xfrm>
            <a:off x="7794133" y="759023"/>
            <a:ext cx="892969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7" tIns="26787" rIns="26787" bIns="26787" anchor="ctr"/>
          <a:lstStyle/>
          <a:p>
            <a:pPr algn="ctr" defTabSz="410730" hangingPunct="0">
              <a:defRPr sz="3400"/>
            </a:pPr>
            <a:endParaRPr kumimoji="0" sz="2400" kern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7" name="qr-malive.g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1123" y="789695"/>
            <a:ext cx="918992" cy="918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16" name="仮想マシン(VirtualBox)上で直接ブートできるDebian Linux…">
            <a:extLst>
              <a:ext uri="{FF2B5EF4-FFF2-40B4-BE49-F238E27FC236}">
                <a16:creationId xmlns:a16="http://schemas.microsoft.com/office/drawing/2014/main" id="{FE1B9068-D03B-7545-B472-A3BFE8D80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dirty="0" err="1"/>
              <a:t>仮想マシン</a:t>
            </a:r>
            <a:r>
              <a:rPr dirty="0"/>
              <a:t>(VirtualBox)</a:t>
            </a:r>
            <a:r>
              <a:rPr dirty="0" err="1"/>
              <a:t>上で直接ブートできるDebian</a:t>
            </a:r>
            <a:r>
              <a:rPr dirty="0"/>
              <a:t> Linux</a:t>
            </a:r>
          </a:p>
          <a:p>
            <a:pPr lvl="1">
              <a:spcBef>
                <a:spcPts val="703"/>
              </a:spcBef>
            </a:pPr>
            <a:r>
              <a:rPr dirty="0" err="1"/>
              <a:t>Windows、Macなどで利用可</a:t>
            </a:r>
            <a:endParaRPr dirty="0"/>
          </a:p>
          <a:p>
            <a:pPr lvl="1">
              <a:spcBef>
                <a:spcPts val="703"/>
              </a:spcBef>
            </a:pPr>
            <a:r>
              <a:rPr dirty="0" err="1"/>
              <a:t>インストール作業なしで物質科学アプリを実行できる</a:t>
            </a:r>
            <a:endParaRPr dirty="0"/>
          </a:p>
          <a:p>
            <a:pPr>
              <a:spcBef>
                <a:spcPts val="703"/>
              </a:spcBef>
            </a:pPr>
            <a:r>
              <a:rPr dirty="0" err="1"/>
              <a:t>最新版</a:t>
            </a:r>
            <a:r>
              <a:rPr dirty="0"/>
              <a:t>: バージョン2.0 (2018年8月26日公開)</a:t>
            </a:r>
          </a:p>
          <a:p>
            <a:pPr>
              <a:spcBef>
                <a:spcPts val="703"/>
              </a:spcBef>
            </a:pPr>
            <a:r>
              <a:rPr dirty="0" err="1"/>
              <a:t>MateriAppsで紹介している公開アプリ・ツールを収録</a:t>
            </a:r>
            <a:endParaRPr dirty="0"/>
          </a:p>
          <a:p>
            <a:pPr lvl="1">
              <a:spcBef>
                <a:spcPts val="281"/>
              </a:spcBef>
            </a:pPr>
            <a:r>
              <a:rPr dirty="0" err="1"/>
              <a:t>abinit</a:t>
            </a:r>
            <a:r>
              <a:rPr dirty="0"/>
              <a:t>, </a:t>
            </a:r>
            <a:r>
              <a:rPr dirty="0" err="1"/>
              <a:t>AkaiKKR</a:t>
            </a:r>
            <a:r>
              <a:rPr dirty="0"/>
              <a:t>, ALPS, CP2K, </a:t>
            </a:r>
            <a:r>
              <a:rPr dirty="0" err="1"/>
              <a:t>Feram</a:t>
            </a:r>
            <a:r>
              <a:rPr dirty="0"/>
              <a:t> ,</a:t>
            </a:r>
            <a:r>
              <a:rPr dirty="0" err="1"/>
              <a:t>ERmod</a:t>
            </a:r>
            <a:r>
              <a:rPr dirty="0"/>
              <a:t>,                                            </a:t>
            </a:r>
            <a:r>
              <a:rPr dirty="0" err="1"/>
              <a:t>DCore</a:t>
            </a:r>
            <a:r>
              <a:rPr dirty="0"/>
              <a:t>, DSQSS, HΦ, LAMMPS, </a:t>
            </a:r>
            <a:r>
              <a:rPr dirty="0" err="1"/>
              <a:t>mVMC</a:t>
            </a:r>
            <a:r>
              <a:rPr dirty="0"/>
              <a:t>,                                                          </a:t>
            </a:r>
            <a:r>
              <a:rPr dirty="0" err="1"/>
              <a:t>OpenMX</a:t>
            </a:r>
            <a:r>
              <a:rPr dirty="0"/>
              <a:t>, Quantum ESPRESSO, SMASH, </a:t>
            </a:r>
            <a:r>
              <a:rPr dirty="0" err="1"/>
              <a:t>xTAPP</a:t>
            </a:r>
            <a:r>
              <a:rPr dirty="0"/>
              <a:t> </a:t>
            </a:r>
            <a:r>
              <a:rPr dirty="0" err="1"/>
              <a:t>等</a:t>
            </a:r>
            <a:endParaRPr dirty="0"/>
          </a:p>
          <a:p>
            <a:pPr lvl="1">
              <a:lnSpc>
                <a:spcPct val="120000"/>
              </a:lnSpc>
              <a:spcBef>
                <a:spcPts val="422"/>
              </a:spcBef>
            </a:pPr>
            <a:r>
              <a:rPr dirty="0" err="1"/>
              <a:t>ParaView</a:t>
            </a:r>
            <a:r>
              <a:rPr dirty="0"/>
              <a:t>, Tapioca, VESTA, VMD, </a:t>
            </a:r>
            <a:r>
              <a:rPr dirty="0" err="1"/>
              <a:t>XCrysDen</a:t>
            </a:r>
            <a:r>
              <a:rPr dirty="0"/>
              <a:t>…</a:t>
            </a:r>
          </a:p>
          <a:p>
            <a:pPr lvl="1">
              <a:spcBef>
                <a:spcPts val="703"/>
              </a:spcBef>
            </a:pPr>
            <a:r>
              <a:rPr dirty="0"/>
              <a:t>GAMESS, </a:t>
            </a:r>
            <a:r>
              <a:rPr dirty="0" err="1"/>
              <a:t>VMDには自動インストーラーを準備</a:t>
            </a:r>
            <a:endParaRPr dirty="0"/>
          </a:p>
          <a:p>
            <a:pPr>
              <a:spcBef>
                <a:spcPts val="703"/>
              </a:spcBef>
            </a:pPr>
            <a:r>
              <a:rPr dirty="0" err="1"/>
              <a:t>MateriApps</a:t>
            </a:r>
            <a:r>
              <a:rPr dirty="0"/>
              <a:t> </a:t>
            </a:r>
            <a:r>
              <a:rPr dirty="0" err="1"/>
              <a:t>LIVE!サイトからダウンロード可能</a:t>
            </a:r>
            <a:endParaRPr dirty="0"/>
          </a:p>
          <a:p>
            <a:pPr lvl="1">
              <a:spcBef>
                <a:spcPts val="703"/>
              </a:spcBef>
            </a:pPr>
            <a:r>
              <a:rPr dirty="0"/>
              <a:t>2013年7月以来、4500+コピーを配布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68338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7-11-10 11.5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2" y="1623746"/>
            <a:ext cx="4116959" cy="50459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で可視化する（６）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VMD</a:t>
            </a:r>
            <a:r>
              <a:rPr lang="ja-JP" altLang="en-US" sz="2400" dirty="0"/>
              <a:t>の起動</a:t>
            </a:r>
            <a:br>
              <a:rPr lang="en-US" altLang="ja-JP" sz="2400" dirty="0"/>
            </a:br>
            <a:r>
              <a:rPr lang="ja-JP" altLang="en-US" sz="2000" dirty="0"/>
              <a:t>「</a:t>
            </a:r>
            <a:r>
              <a:rPr lang="en-US" altLang="ja-JP" sz="2000" dirty="0" err="1"/>
              <a:t>MateriApps</a:t>
            </a:r>
            <a:r>
              <a:rPr lang="ja-JP" altLang="en-US" sz="2000" dirty="0"/>
              <a:t>」 の 「</a:t>
            </a:r>
            <a:r>
              <a:rPr lang="en-US" altLang="ja-JP" sz="2000" dirty="0"/>
              <a:t>VMD Setup</a:t>
            </a:r>
            <a:r>
              <a:rPr lang="ja-JP" altLang="en-US" sz="2000" dirty="0"/>
              <a:t>」 を選択</a:t>
            </a:r>
            <a:endParaRPr lang="en-US" altLang="ja-JP" sz="2000" dirty="0"/>
          </a:p>
        </p:txBody>
      </p:sp>
      <p:pic>
        <p:nvPicPr>
          <p:cNvPr id="5" name="図 4" descr="スクリーンショット 2017-11-10 11.53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4" y="1637703"/>
            <a:ext cx="4355465" cy="317309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288617" y="4412802"/>
            <a:ext cx="1241993" cy="23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74264" y="2876432"/>
            <a:ext cx="1999293" cy="23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03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702052"/>
            <a:ext cx="9151749" cy="6155947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VMD</a:t>
            </a:r>
            <a:r>
              <a:rPr lang="ja-JP" altLang="en-US" sz="2400"/>
              <a:t>のユーザ登録</a:t>
            </a:r>
            <a:br>
              <a:rPr lang="en-US" altLang="ja-JP" sz="2000" dirty="0"/>
            </a:br>
            <a:r>
              <a:rPr lang="ja-JP" altLang="en-US" sz="2000"/>
              <a:t>（すでにユーザ</a:t>
            </a:r>
            <a:r>
              <a:rPr lang="en-US" altLang="ja-JP" sz="2000" dirty="0"/>
              <a:t>ID</a:t>
            </a:r>
            <a:r>
              <a:rPr lang="ja-JP" altLang="en-US" sz="2000"/>
              <a:t>とパスワードをお持ちの方は必要ありません。）</a:t>
            </a:r>
            <a:endParaRPr lang="en-US" altLang="ja-JP" sz="2000" dirty="0"/>
          </a:p>
          <a:p>
            <a:r>
              <a:rPr lang="en-US" altLang="ja-JP" sz="2400" dirty="0"/>
              <a:t>VMD</a:t>
            </a:r>
            <a:r>
              <a:rPr lang="ja-JP" altLang="en-US" sz="2400"/>
              <a:t>のウェブサイトへアクセスする。</a:t>
            </a:r>
            <a:br>
              <a:rPr lang="en-US" altLang="ja-JP" sz="2400" dirty="0"/>
            </a:br>
            <a:r>
              <a:rPr lang="ja-JP" altLang="en-US" sz="2000"/>
              <a:t>「</a:t>
            </a:r>
            <a:r>
              <a:rPr lang="en-US" altLang="ja-JP" sz="2000" dirty="0"/>
              <a:t>Download VMD</a:t>
            </a:r>
            <a:r>
              <a:rPr lang="ja-JP" altLang="en-US" sz="2000"/>
              <a:t>」で</a:t>
            </a:r>
            <a:r>
              <a:rPr lang="en-US" altLang="ja-JP" sz="2000" dirty="0"/>
              <a:t>google</a:t>
            </a:r>
            <a:r>
              <a:rPr lang="ja-JP" altLang="en-US" sz="2000"/>
              <a:t>検索する。</a:t>
            </a:r>
            <a:br>
              <a:rPr lang="en-US" altLang="ja-JP" sz="2000" dirty="0"/>
            </a:br>
            <a:r>
              <a:rPr lang="en-US" altLang="ja-JP" sz="2000" dirty="0"/>
              <a:t>Download VMD - Theoretical and Computational Biophysics Group</a:t>
            </a:r>
            <a:br>
              <a:rPr lang="en-US" altLang="ja-JP" sz="2400" dirty="0"/>
            </a:br>
            <a:r>
              <a:rPr lang="en-US" altLang="ja-JP" sz="1600" dirty="0">
                <a:solidFill>
                  <a:srgbClr val="0070C0"/>
                </a:solidFill>
              </a:rPr>
              <a:t>https://www.ks.uiuc.edu/Development/Download/download.cgi?PackageName=VMD</a:t>
            </a:r>
            <a:br>
              <a:rPr lang="en-US" altLang="ja-JP" sz="2400" dirty="0">
                <a:solidFill>
                  <a:srgbClr val="0070C0"/>
                </a:solidFill>
              </a:rPr>
            </a:br>
            <a:r>
              <a:rPr lang="ja-JP" altLang="en-US" sz="2000"/>
              <a:t>のサイトへアクセス</a:t>
            </a:r>
            <a:endParaRPr lang="en-US" altLang="ja-JP" sz="200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E20D490-A1EB-9F4A-AC6B-27AF030C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922"/>
            <a:ext cx="9144000" cy="337291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2C8774-6C96-D546-9F9A-5845FD46D1AE}"/>
              </a:ext>
            </a:extLst>
          </p:cNvPr>
          <p:cNvSpPr/>
          <p:nvPr/>
        </p:nvSpPr>
        <p:spPr>
          <a:xfrm>
            <a:off x="1418442" y="6157169"/>
            <a:ext cx="6206723" cy="2146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950290-991E-BD44-BAB4-76ED4A981A12}"/>
              </a:ext>
            </a:extLst>
          </p:cNvPr>
          <p:cNvSpPr txBox="1"/>
          <p:nvPr/>
        </p:nvSpPr>
        <p:spPr>
          <a:xfrm>
            <a:off x="6660394" y="5715864"/>
            <a:ext cx="1011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26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5CFBE20-35FB-4047-887E-B7D651E3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6" y="1685369"/>
            <a:ext cx="6819900" cy="3009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する（８）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2C8774-6C96-D546-9F9A-5845FD46D1AE}"/>
              </a:ext>
            </a:extLst>
          </p:cNvPr>
          <p:cNvSpPr/>
          <p:nvPr/>
        </p:nvSpPr>
        <p:spPr>
          <a:xfrm>
            <a:off x="1957504" y="3302391"/>
            <a:ext cx="2397519" cy="2467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950290-991E-BD44-BAB4-76ED4A981A12}"/>
              </a:ext>
            </a:extLst>
          </p:cNvPr>
          <p:cNvSpPr txBox="1"/>
          <p:nvPr/>
        </p:nvSpPr>
        <p:spPr>
          <a:xfrm>
            <a:off x="4567251" y="3249943"/>
            <a:ext cx="35379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①</a:t>
            </a:r>
            <a:r>
              <a:rPr lang="ja-JP" altLang="en-US" b="1">
                <a:solidFill>
                  <a:srgbClr val="FF0000"/>
                </a:solidFill>
              </a:rPr>
              <a:t>　</a:t>
            </a:r>
            <a:r>
              <a:rPr lang="en-US" altLang="ja-JP" b="1" dirty="0" err="1">
                <a:solidFill>
                  <a:srgbClr val="FF0000"/>
                </a:solidFill>
              </a:rPr>
              <a:t>Usaername</a:t>
            </a: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ja-JP" altLang="en-US" b="1">
                <a:solidFill>
                  <a:srgbClr val="FF0000"/>
                </a:solidFill>
              </a:rPr>
              <a:t>と</a:t>
            </a:r>
            <a:r>
              <a:rPr lang="en-US" altLang="ja-JP" b="1" dirty="0">
                <a:solidFill>
                  <a:srgbClr val="FF0000"/>
                </a:solidFill>
              </a:rPr>
              <a:t> Password</a:t>
            </a:r>
            <a:r>
              <a:rPr lang="ja-JP" altLang="en-US" b="1">
                <a:solidFill>
                  <a:srgbClr val="FF0000"/>
                </a:solidFill>
              </a:rPr>
              <a:t>を入力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>
                <a:solidFill>
                  <a:srgbClr val="FF0000"/>
                </a:solidFill>
              </a:rPr>
              <a:t>（注）</a:t>
            </a:r>
            <a:r>
              <a:rPr kumimoji="1" lang="en-US" altLang="ja-JP" b="1" dirty="0">
                <a:solidFill>
                  <a:srgbClr val="FF0000"/>
                </a:solidFill>
              </a:rPr>
              <a:t>rist2018</a:t>
            </a:r>
            <a:r>
              <a:rPr kumimoji="1" lang="ja-JP" altLang="en-US" b="1">
                <a:solidFill>
                  <a:srgbClr val="FF0000"/>
                </a:solidFill>
              </a:rPr>
              <a:t>は使えません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CEAC6A-AEF9-DC4E-9438-52DCCD41EC05}"/>
              </a:ext>
            </a:extLst>
          </p:cNvPr>
          <p:cNvSpPr/>
          <p:nvPr/>
        </p:nvSpPr>
        <p:spPr>
          <a:xfrm>
            <a:off x="1907308" y="3648930"/>
            <a:ext cx="928882" cy="2467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977BE51-23B9-ED41-A0D0-7A89357E4BC9}"/>
              </a:ext>
            </a:extLst>
          </p:cNvPr>
          <p:cNvSpPr/>
          <p:nvPr/>
        </p:nvSpPr>
        <p:spPr>
          <a:xfrm>
            <a:off x="1028621" y="4034195"/>
            <a:ext cx="2799459" cy="2079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98FB591-18B6-9446-BC01-2F95A41108D5}"/>
              </a:ext>
            </a:extLst>
          </p:cNvPr>
          <p:cNvSpPr txBox="1"/>
          <p:nvPr/>
        </p:nvSpPr>
        <p:spPr>
          <a:xfrm>
            <a:off x="4021450" y="3949661"/>
            <a:ext cx="289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②</a:t>
            </a:r>
            <a:r>
              <a:rPr kumimoji="1" lang="ja-JP" altLang="en-US" b="1">
                <a:solidFill>
                  <a:srgbClr val="FF0000"/>
                </a:solidFill>
              </a:rPr>
              <a:t>　</a:t>
            </a:r>
            <a:r>
              <a:rPr lang="ja-JP" altLang="en-US" b="1">
                <a:solidFill>
                  <a:srgbClr val="FF0000"/>
                </a:solidFill>
              </a:rPr>
              <a:t>ボタン</a:t>
            </a:r>
            <a:r>
              <a:rPr lang="ja-JP" altLang="en-US" b="1" dirty="0">
                <a:solidFill>
                  <a:srgbClr val="FF0000"/>
                </a:solidFill>
              </a:rPr>
              <a:t>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5B05AF31-DFD5-9440-99FF-82ECE450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username </a:t>
            </a:r>
            <a:r>
              <a:rPr lang="ja-JP" altLang="en-US" sz="2400" dirty="0"/>
              <a:t>と</a:t>
            </a:r>
            <a:r>
              <a:rPr lang="en-US" altLang="ja-JP" sz="2400" dirty="0"/>
              <a:t> password </a:t>
            </a:r>
            <a:r>
              <a:rPr lang="ja-JP" altLang="en-US" sz="2400" dirty="0"/>
              <a:t>を入力</a:t>
            </a:r>
            <a:br>
              <a:rPr lang="en-US" altLang="ja-JP" sz="2400" dirty="0"/>
            </a:br>
            <a:r>
              <a:rPr lang="ja-JP" altLang="en-US" sz="2400"/>
              <a:t>（</a:t>
            </a:r>
            <a:r>
              <a:rPr lang="ja-JP" altLang="en-US" sz="2000"/>
              <a:t>新しく自分で決める。）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82E09-1FFB-9B48-9804-127123AF229C}"/>
              </a:ext>
            </a:extLst>
          </p:cNvPr>
          <p:cNvSpPr txBox="1"/>
          <p:nvPr/>
        </p:nvSpPr>
        <p:spPr>
          <a:xfrm>
            <a:off x="6710766" y="960897"/>
            <a:ext cx="2252308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すでにユーザ</a:t>
            </a:r>
            <a:r>
              <a:rPr lang="en-US" altLang="ja-JP" dirty="0"/>
              <a:t>ID</a:t>
            </a:r>
            <a:r>
              <a:rPr lang="ja-JP" altLang="en-US"/>
              <a:t>とパスワードをお持ちの方は、この作業は必要ありません。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366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C531DF0-805E-FB45-AECF-C41209EE8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"/>
          <a:stretch/>
        </p:blipFill>
        <p:spPr>
          <a:xfrm>
            <a:off x="931513" y="1285389"/>
            <a:ext cx="6134100" cy="52346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する（９）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2C8774-6C96-D546-9F9A-5845FD46D1AE}"/>
              </a:ext>
            </a:extLst>
          </p:cNvPr>
          <p:cNvSpPr/>
          <p:nvPr/>
        </p:nvSpPr>
        <p:spPr>
          <a:xfrm>
            <a:off x="1039743" y="2278446"/>
            <a:ext cx="5809671" cy="381702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950290-991E-BD44-BAB4-76ED4A981A12}"/>
              </a:ext>
            </a:extLst>
          </p:cNvPr>
          <p:cNvSpPr txBox="1"/>
          <p:nvPr/>
        </p:nvSpPr>
        <p:spPr>
          <a:xfrm>
            <a:off x="6911406" y="2247449"/>
            <a:ext cx="20931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①</a:t>
            </a:r>
            <a:r>
              <a:rPr lang="ja-JP" altLang="en-US" b="1">
                <a:solidFill>
                  <a:srgbClr val="FF0000"/>
                </a:solidFill>
              </a:rPr>
              <a:t>　ご自身の情報を入力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977BE51-23B9-ED41-A0D0-7A89357E4BC9}"/>
              </a:ext>
            </a:extLst>
          </p:cNvPr>
          <p:cNvSpPr/>
          <p:nvPr/>
        </p:nvSpPr>
        <p:spPr>
          <a:xfrm>
            <a:off x="1075115" y="6203958"/>
            <a:ext cx="832193" cy="20755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98FB591-18B6-9446-BC01-2F95A41108D5}"/>
              </a:ext>
            </a:extLst>
          </p:cNvPr>
          <p:cNvSpPr txBox="1"/>
          <p:nvPr/>
        </p:nvSpPr>
        <p:spPr>
          <a:xfrm>
            <a:off x="2058390" y="6141995"/>
            <a:ext cx="289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②</a:t>
            </a:r>
            <a:r>
              <a:rPr kumimoji="1" lang="ja-JP" altLang="en-US" b="1">
                <a:solidFill>
                  <a:srgbClr val="FF0000"/>
                </a:solidFill>
              </a:rPr>
              <a:t>　</a:t>
            </a:r>
            <a:r>
              <a:rPr lang="ja-JP" altLang="en-US" b="1">
                <a:solidFill>
                  <a:srgbClr val="FF0000"/>
                </a:solidFill>
              </a:rPr>
              <a:t>ボタン</a:t>
            </a:r>
            <a:r>
              <a:rPr lang="ja-JP" altLang="en-US" b="1" dirty="0">
                <a:solidFill>
                  <a:srgbClr val="FF0000"/>
                </a:solidFill>
              </a:rPr>
              <a:t>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5B05AF31-DFD5-9440-99FF-82ECE450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/>
              <a:t>ユーザ登録をする</a:t>
            </a:r>
            <a:endParaRPr lang="en-US" altLang="ja-JP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3C9C79-E6BC-F041-8D56-221F9076897B}"/>
              </a:ext>
            </a:extLst>
          </p:cNvPr>
          <p:cNvSpPr txBox="1"/>
          <p:nvPr/>
        </p:nvSpPr>
        <p:spPr>
          <a:xfrm>
            <a:off x="6710766" y="960897"/>
            <a:ext cx="2252308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すでにユーザ</a:t>
            </a:r>
            <a:r>
              <a:rPr lang="en-US" altLang="ja-JP" dirty="0"/>
              <a:t>ID</a:t>
            </a:r>
            <a:r>
              <a:rPr lang="ja-JP" altLang="en-US"/>
              <a:t>とパスワードをお持ちの方は、この作業は必要ありません。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031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F84A985-A6BB-C645-93F1-A052EE6A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6" y="1191822"/>
            <a:ext cx="8763000" cy="56083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する（１０）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977BE51-23B9-ED41-A0D0-7A89357E4BC9}"/>
              </a:ext>
            </a:extLst>
          </p:cNvPr>
          <p:cNvSpPr/>
          <p:nvPr/>
        </p:nvSpPr>
        <p:spPr>
          <a:xfrm>
            <a:off x="501680" y="6482927"/>
            <a:ext cx="3992828" cy="2385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98FB591-18B6-9446-BC01-2F95A41108D5}"/>
              </a:ext>
            </a:extLst>
          </p:cNvPr>
          <p:cNvSpPr txBox="1"/>
          <p:nvPr/>
        </p:nvSpPr>
        <p:spPr>
          <a:xfrm>
            <a:off x="2783443" y="6076574"/>
            <a:ext cx="289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ボタン</a:t>
            </a:r>
            <a:r>
              <a:rPr lang="ja-JP" altLang="en-US" b="1" dirty="0">
                <a:solidFill>
                  <a:srgbClr val="FF0000"/>
                </a:solidFill>
              </a:rPr>
              <a:t>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5B05AF31-DFD5-9440-99FF-82ECE450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/>
              <a:t>承諾をする</a:t>
            </a:r>
            <a:endParaRPr lang="en-US" altLang="ja-JP" sz="20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7BF55D-FD30-6442-82B0-46EC47C32C1B}"/>
              </a:ext>
            </a:extLst>
          </p:cNvPr>
          <p:cNvSpPr txBox="1"/>
          <p:nvPr/>
        </p:nvSpPr>
        <p:spPr>
          <a:xfrm>
            <a:off x="6710766" y="960897"/>
            <a:ext cx="2252308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すでにユーザ</a:t>
            </a:r>
            <a:r>
              <a:rPr lang="en-US" altLang="ja-JP" dirty="0"/>
              <a:t>ID</a:t>
            </a:r>
            <a:r>
              <a:rPr lang="ja-JP" altLang="en-US"/>
              <a:t>とパスワードをお持ちの方は、この作業は必要ありません。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82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D865970-1AF7-7542-9646-F96BC9CF9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49"/>
          <a:stretch/>
        </p:blipFill>
        <p:spPr>
          <a:xfrm>
            <a:off x="897611" y="1320589"/>
            <a:ext cx="5334000" cy="354499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する（１１）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VMD Setup</a:t>
            </a:r>
            <a:r>
              <a:rPr lang="ja-JP" altLang="en-US" sz="2400" dirty="0"/>
              <a:t>」 において、</a:t>
            </a:r>
            <a:r>
              <a:rPr lang="en-US" altLang="ja-JP" sz="2400" dirty="0"/>
              <a:t>username </a:t>
            </a:r>
            <a:r>
              <a:rPr lang="ja-JP" altLang="en-US" sz="2400" dirty="0"/>
              <a:t>と</a:t>
            </a:r>
            <a:r>
              <a:rPr lang="en-US" altLang="ja-JP" sz="2400" dirty="0"/>
              <a:t> password </a:t>
            </a:r>
            <a:r>
              <a:rPr lang="ja-JP" altLang="en-US" sz="2400" dirty="0"/>
              <a:t>を入力</a:t>
            </a:r>
            <a:br>
              <a:rPr lang="en-US" altLang="ja-JP" sz="2400" dirty="0"/>
            </a:b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54086" y="2104005"/>
            <a:ext cx="18315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①</a:t>
            </a:r>
            <a:r>
              <a:rPr kumimoji="1" lang="ja-JP" altLang="en-US" b="1" dirty="0">
                <a:solidFill>
                  <a:srgbClr val="FF0000"/>
                </a:solidFill>
              </a:rPr>
              <a:t>　</a:t>
            </a:r>
            <a:r>
              <a:rPr lang="en-US" altLang="ja-JP" b="1" dirty="0">
                <a:solidFill>
                  <a:srgbClr val="FF0000"/>
                </a:solidFill>
              </a:rPr>
              <a:t>username </a:t>
            </a:r>
            <a:r>
              <a:rPr lang="ja-JP" altLang="en-US" b="1" dirty="0">
                <a:solidFill>
                  <a:srgbClr val="FF0000"/>
                </a:solidFill>
              </a:rPr>
              <a:t>と </a:t>
            </a:r>
            <a:r>
              <a:rPr lang="en-US" altLang="ja-JP" b="1" dirty="0">
                <a:solidFill>
                  <a:srgbClr val="FF0000"/>
                </a:solidFill>
              </a:rPr>
              <a:t>password </a:t>
            </a:r>
            <a:r>
              <a:rPr lang="ja-JP" altLang="en-US" b="1" dirty="0">
                <a:solidFill>
                  <a:srgbClr val="FF0000"/>
                </a:solidFill>
              </a:rPr>
              <a:t>を入力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4641" y="4933162"/>
            <a:ext cx="2932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>
                <a:solidFill>
                  <a:srgbClr val="FF0000"/>
                </a:solidFill>
              </a:rPr>
              <a:t>　</a:t>
            </a:r>
            <a:r>
              <a:rPr lang="en-US" altLang="en-US" b="1" dirty="0">
                <a:solidFill>
                  <a:srgbClr val="FF0000"/>
                </a:solidFill>
              </a:rPr>
              <a:t>setup が終わったら</a:t>
            </a:r>
            <a:br>
              <a:rPr lang="en-US" altLang="en-US" b="1" dirty="0">
                <a:solidFill>
                  <a:srgbClr val="FF0000"/>
                </a:solidFill>
              </a:rPr>
            </a:br>
            <a:r>
              <a:rPr lang="en-US" altLang="en-US" b="1" dirty="0">
                <a:solidFill>
                  <a:srgbClr val="FF0000"/>
                </a:solidFill>
              </a:rPr>
              <a:t>「Start VMD」 </a:t>
            </a:r>
            <a:r>
              <a:rPr lang="ja-JP" altLang="en-US" b="1" dirty="0">
                <a:solidFill>
                  <a:srgbClr val="FF0000"/>
                </a:solidFill>
              </a:rPr>
              <a:t>ボタンを押す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63460" y="2043895"/>
            <a:ext cx="4641394" cy="8450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04641" y="4259410"/>
            <a:ext cx="1070695" cy="43657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38879" y="4304682"/>
            <a:ext cx="904359" cy="3913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928459" y="3836776"/>
            <a:ext cx="289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②</a:t>
            </a:r>
            <a:r>
              <a:rPr kumimoji="1" lang="ja-JP" altLang="en-US" b="1" dirty="0">
                <a:solidFill>
                  <a:srgbClr val="FF0000"/>
                </a:solidFill>
              </a:rPr>
              <a:t>　</a:t>
            </a:r>
            <a:r>
              <a:rPr lang="en-US" altLang="en-US" b="1" dirty="0">
                <a:solidFill>
                  <a:srgbClr val="FF0000"/>
                </a:solidFill>
              </a:rPr>
              <a:t>「</a:t>
            </a:r>
            <a:r>
              <a:rPr lang="en-US" altLang="ja-JP" b="1" dirty="0">
                <a:solidFill>
                  <a:srgbClr val="FF0000"/>
                </a:solidFill>
              </a:rPr>
              <a:t>install</a:t>
            </a:r>
            <a:r>
              <a:rPr lang="en-US" altLang="en-US" b="1" dirty="0">
                <a:solidFill>
                  <a:srgbClr val="FF0000"/>
                </a:solidFill>
              </a:rPr>
              <a:t>」 </a:t>
            </a:r>
            <a:r>
              <a:rPr lang="ja-JP" altLang="en-US" b="1" dirty="0">
                <a:solidFill>
                  <a:srgbClr val="FF0000"/>
                </a:solidFill>
              </a:rPr>
              <a:t>ボタンを押す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11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7-11-17 19.2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" y="1238213"/>
            <a:ext cx="6377305" cy="51898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する（１２）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ja-JP" sz="2400" dirty="0"/>
              <a:t>V</a:t>
            </a:r>
            <a:r>
              <a:rPr lang="en-US" altLang="ja-JP" sz="2400" dirty="0"/>
              <a:t>MD</a:t>
            </a:r>
            <a:r>
              <a:rPr lang="ja-JP" altLang="en-US" sz="2400" dirty="0"/>
              <a:t>のウィンドウ</a:t>
            </a:r>
            <a:endParaRPr lang="en-US" altLang="ja-JP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223303" y="1439289"/>
            <a:ext cx="2181921" cy="368283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53200" y="1448561"/>
            <a:ext cx="2438999" cy="23083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u="sng" dirty="0"/>
              <a:t>Mac </a:t>
            </a:r>
            <a:r>
              <a:rPr lang="ja-JP" altLang="en-US" u="sng" dirty="0"/>
              <a:t>の場合</a:t>
            </a:r>
            <a:br>
              <a:rPr lang="en-US" altLang="ja-JP" dirty="0"/>
            </a:br>
            <a:r>
              <a:rPr lang="en-US" altLang="ja-JP" dirty="0">
                <a:solidFill>
                  <a:srgbClr val="FF0000"/>
                </a:solidFill>
              </a:rPr>
              <a:t>option</a:t>
            </a:r>
            <a:r>
              <a:rPr lang="en-US" altLang="ja-JP" dirty="0"/>
              <a:t> </a:t>
            </a:r>
            <a:r>
              <a:rPr lang="ja-JP" altLang="en-US" dirty="0"/>
              <a:t>を押しながら</a:t>
            </a:r>
            <a:r>
              <a:rPr lang="ja-JP" altLang="en-US" dirty="0">
                <a:solidFill>
                  <a:srgbClr val="FF0000"/>
                </a:solidFill>
              </a:rPr>
              <a:t>ドラッグ</a:t>
            </a:r>
            <a:endParaRPr lang="en-US" altLang="ja-JP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u="sng" dirty="0"/>
              <a:t>Windows </a:t>
            </a:r>
            <a:r>
              <a:rPr lang="ja-JP" altLang="en-US" u="sng" dirty="0"/>
              <a:t>の場合 </a:t>
            </a:r>
            <a:r>
              <a:rPr lang="en-US" altLang="ja-JP" dirty="0">
                <a:solidFill>
                  <a:srgbClr val="FF0000"/>
                </a:solidFill>
              </a:rPr>
              <a:t>ALT</a:t>
            </a:r>
            <a:r>
              <a:rPr lang="en-US" altLang="ja-JP" dirty="0"/>
              <a:t> </a:t>
            </a:r>
            <a:r>
              <a:rPr lang="ja-JP" altLang="en-US" dirty="0"/>
              <a:t>を押しながら</a:t>
            </a:r>
            <a:r>
              <a:rPr lang="ja-JP" altLang="en-US" dirty="0">
                <a:solidFill>
                  <a:srgbClr val="FF0000"/>
                </a:solidFill>
              </a:rPr>
              <a:t>ドラッグ</a:t>
            </a:r>
          </a:p>
          <a:p>
            <a:r>
              <a:rPr lang="ja-JP" altLang="en-US" dirty="0"/>
              <a:t>すると、赤で囲まれたウィンドウを移動できる。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603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6-07-24 22.3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" y="1712336"/>
            <a:ext cx="6108700" cy="3340100"/>
          </a:xfrm>
          <a:prstGeom prst="rect">
            <a:avLst/>
          </a:prstGeom>
        </p:spPr>
      </p:pic>
      <p:pic>
        <p:nvPicPr>
          <p:cNvPr id="7" name="図 6" descr="スクリーンショット 2016-07-24 22.35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68" y="3175301"/>
            <a:ext cx="5816600" cy="35941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</a:t>
            </a:r>
            <a:r>
              <a:rPr lang="ja-JP" altLang="en-US"/>
              <a:t>する（１３）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987358"/>
          </a:xfrm>
        </p:spPr>
        <p:txBody>
          <a:bodyPr>
            <a:normAutofit/>
          </a:bodyPr>
          <a:lstStyle/>
          <a:p>
            <a:r>
              <a:rPr kumimoji="1" lang="en-US" altLang="ja-JP" sz="2400" dirty="0" err="1"/>
              <a:t>dump.melt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 を開く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14401" y="2445216"/>
            <a:ext cx="2519215" cy="22735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3981" y="2094386"/>
            <a:ext cx="622978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922360" y="4085787"/>
            <a:ext cx="875408" cy="3181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3000000">
            <a:off x="2839540" y="2750225"/>
            <a:ext cx="503175" cy="323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79349" y="2680017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37167" y="4402316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426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スクリーンショット 2016-07-24 22.3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9" y="1294018"/>
            <a:ext cx="5791200" cy="35687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/>
              <a:t>（１４）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ファイルタイプの選択 </a:t>
            </a:r>
            <a:r>
              <a:rPr lang="ja-JP" altLang="en-US" sz="2400" dirty="0">
                <a:sym typeface="Wingdings"/>
              </a:rPr>
              <a:t> 「</a:t>
            </a:r>
            <a:r>
              <a:rPr lang="en-US" altLang="ja-JP" sz="2400" dirty="0">
                <a:sym typeface="Wingdings"/>
              </a:rPr>
              <a:t>LAMMPS Trajectory</a:t>
            </a:r>
            <a:r>
              <a:rPr lang="ja-JP" altLang="en-US" sz="2400" dirty="0">
                <a:sym typeface="Wingdings"/>
              </a:rPr>
              <a:t>」</a:t>
            </a:r>
            <a:endParaRPr kumimoji="1" lang="en-US" altLang="ja-JP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017085" y="2792684"/>
            <a:ext cx="1750376" cy="334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12926" y="2094386"/>
            <a:ext cx="903222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71038" y="2809104"/>
            <a:ext cx="1086860" cy="3181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41018" y="2439772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41018" y="315258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6432" y="2094386"/>
            <a:ext cx="908251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377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/>
              <a:t>（１５）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ディスプレイの起動（</a:t>
            </a:r>
            <a:r>
              <a:rPr lang="ja-JP" altLang="ja-JP" sz="2400" dirty="0"/>
              <a:t>L</a:t>
            </a:r>
            <a:r>
              <a:rPr lang="en-US" altLang="ja-JP" sz="2400" dirty="0" err="1"/>
              <a:t>ines</a:t>
            </a:r>
            <a:r>
              <a:rPr lang="ja-JP" altLang="en-US" sz="2400" dirty="0"/>
              <a:t>の表示）</a:t>
            </a:r>
            <a:endParaRPr lang="en-US" altLang="ja-JP" sz="2400" dirty="0"/>
          </a:p>
        </p:txBody>
      </p:sp>
      <p:pic>
        <p:nvPicPr>
          <p:cNvPr id="5" name="図 4" descr="スクリーンショット 2016-07-24 22.4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" y="1239354"/>
            <a:ext cx="5535549" cy="5590794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1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508992" y="1348382"/>
            <a:ext cx="8126016" cy="25376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562"/>
              </a:spcBef>
            </a:pPr>
            <a:r>
              <a:rPr dirty="0"/>
              <a:t>VirtualBox インストーラ: VirtualBox-*-OSX.dmg, VirtualBox-*-Win.exe</a:t>
            </a:r>
            <a:br>
              <a:rPr dirty="0"/>
            </a:br>
            <a:r>
              <a:rPr dirty="0"/>
              <a:t>(</a:t>
            </a:r>
            <a:r>
              <a:rPr u="sng" dirty="0">
                <a:hlinkClick r:id="rId2"/>
              </a:rPr>
              <a:t>https://www.virtualbox.org/wiki/Downloads</a:t>
            </a:r>
            <a:r>
              <a:rPr dirty="0"/>
              <a:t> からダウンロード可)</a:t>
            </a:r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dirty="0"/>
              <a:t>MateriApps LIVE! VitualBox 仮想ディスクイメージ: MateriAppsLive-*-i386.ova</a:t>
            </a:r>
            <a:br>
              <a:rPr dirty="0"/>
            </a:br>
            <a:r>
              <a:rPr dirty="0"/>
              <a:t>(</a:t>
            </a:r>
            <a:r>
              <a:rPr u="sng" dirty="0">
                <a:hlinkClick r:id="rId3"/>
              </a:rPr>
              <a:t>http://sourceforge.net/projects/materiappslive/files/</a:t>
            </a:r>
            <a:r>
              <a:rPr dirty="0"/>
              <a:t> からダウンロード可)</a:t>
            </a:r>
            <a:endParaRPr lang="en-US" dirty="0"/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lang="ja-JP" altLang="en-US" dirty="0"/>
              <a:t>ドキュメント</a:t>
            </a:r>
            <a:br>
              <a:rPr lang="en-US" altLang="ja-JP" dirty="0"/>
            </a:br>
            <a:r>
              <a:rPr lang="en-US" altLang="ja-JP" dirty="0" err="1"/>
              <a:t>README.html</a:t>
            </a:r>
            <a:r>
              <a:rPr lang="en-US" altLang="ja-JP" dirty="0"/>
              <a:t>, README-</a:t>
            </a:r>
            <a:r>
              <a:rPr lang="en-US" altLang="ja-JP" dirty="0" err="1"/>
              <a:t>en.html</a:t>
            </a:r>
            <a:br>
              <a:rPr lang="en-US" altLang="ja-JP" dirty="0"/>
            </a:br>
            <a:r>
              <a:rPr lang="en-US" altLang="ja-JP" u="sng" dirty="0">
                <a:hlinkClick r:id="rId4"/>
              </a:rPr>
              <a:t>https://github.com/cmsi/MateriAppsLive/wiki/MateriAppsLive-ova</a:t>
            </a:r>
            <a:r>
              <a:rPr lang="en-US" altLang="ja-JP" dirty="0"/>
              <a:t> </a:t>
            </a:r>
          </a:p>
        </p:txBody>
      </p:sp>
      <p:sp>
        <p:nvSpPr>
          <p:cNvPr id="49" name="Shape 49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必要なファイルのダウンロード</a:t>
            </a:r>
            <a:endParaRPr dirty="0"/>
          </a:p>
        </p:txBody>
      </p:sp>
      <p:sp>
        <p:nvSpPr>
          <p:cNvPr id="51" name="Shape 51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52" name="cmsi-logo-gre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4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6-07-24 22.46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" y="1255380"/>
            <a:ext cx="6096000" cy="2882900"/>
          </a:xfrm>
          <a:prstGeom prst="rect">
            <a:avLst/>
          </a:prstGeom>
        </p:spPr>
      </p:pic>
      <p:pic>
        <p:nvPicPr>
          <p:cNvPr id="7" name="図 6" descr="スクリーンショット 2016-08-02 4.1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87" y="767117"/>
            <a:ext cx="2889250" cy="61074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/>
              <a:t>（１６）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表示形式の調整</a:t>
            </a:r>
            <a:endParaRPr kumimoji="1" lang="en-US" altLang="ja-JP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604122" y="1666408"/>
            <a:ext cx="923731" cy="334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04121" y="1998532"/>
            <a:ext cx="1546709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11628" y="4378701"/>
            <a:ext cx="1086860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80952" y="6535166"/>
            <a:ext cx="427059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3450538" y="2000936"/>
            <a:ext cx="790505" cy="323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45669" y="2349362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69648" y="4588974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21436" y="6149458"/>
            <a:ext cx="4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553200" y="5218088"/>
            <a:ext cx="427059" cy="210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55316" y="4771477"/>
            <a:ext cx="21575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>
                <a:solidFill>
                  <a:srgbClr val="FF0000"/>
                </a:solidFill>
              </a:rPr>
              <a:t>　</a:t>
            </a:r>
            <a:r>
              <a:rPr kumimoji="1" lang="en-US" altLang="ja-JP" b="1" dirty="0">
                <a:solidFill>
                  <a:srgbClr val="FF0000"/>
                </a:solidFill>
              </a:rPr>
              <a:t>0.2</a:t>
            </a:r>
            <a:r>
              <a:rPr kumimoji="1" lang="ja-JP" altLang="en-US" b="1" dirty="0">
                <a:solidFill>
                  <a:srgbClr val="FF0000"/>
                </a:solidFill>
              </a:rPr>
              <a:t>くらいに調整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94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/>
              <a:t>（１７）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ディスプレイ（</a:t>
            </a:r>
            <a:r>
              <a:rPr lang="en-US" altLang="ja-JP" sz="2400"/>
              <a:t>VDW</a:t>
            </a:r>
            <a:r>
              <a:rPr lang="ja-JP" altLang="en-US" sz="2400"/>
              <a:t>の</a:t>
            </a:r>
            <a:r>
              <a:rPr lang="ja-JP" altLang="en-US" sz="2400" dirty="0"/>
              <a:t>表示）</a:t>
            </a:r>
            <a:endParaRPr kumimoji="1" lang="en-US" altLang="ja-JP" sz="2400" dirty="0"/>
          </a:p>
        </p:txBody>
      </p:sp>
      <p:pic>
        <p:nvPicPr>
          <p:cNvPr id="6" name="図 5" descr="スクリーンショット 2016-08-02 4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5" y="1260665"/>
            <a:ext cx="5462270" cy="551624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17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VMD</a:t>
            </a:r>
            <a:r>
              <a:rPr lang="ja-JP" altLang="en-US" dirty="0"/>
              <a:t>で可視化する</a:t>
            </a:r>
            <a:r>
              <a:rPr lang="ja-JP" altLang="en-US"/>
              <a:t>（１８）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5"/>
            <a:ext cx="8229600" cy="61592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MD</a:t>
            </a:r>
            <a:r>
              <a:rPr lang="ja-JP" altLang="en-US" sz="2400" dirty="0"/>
              <a:t>スタート</a:t>
            </a:r>
            <a:endParaRPr kumimoji="1" lang="en-US" altLang="ja-JP" sz="2400" dirty="0"/>
          </a:p>
        </p:txBody>
      </p:sp>
      <p:pic>
        <p:nvPicPr>
          <p:cNvPr id="6" name="図 5" descr="スクリーンショット 2016-07-24 22.5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6" y="1243878"/>
            <a:ext cx="6032500" cy="2832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60759" y="3743673"/>
            <a:ext cx="296107" cy="3083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8917" y="4087157"/>
            <a:ext cx="16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ここをクリック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107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と </a:t>
            </a:r>
            <a:r>
              <a:rPr lang="en-US" altLang="ja-JP" dirty="0"/>
              <a:t>colloid</a:t>
            </a:r>
            <a:r>
              <a:rPr lang="ja-JP" altLang="en-US" dirty="0"/>
              <a:t> の可視化の課題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micelle </a:t>
            </a:r>
            <a:r>
              <a:rPr lang="ja-JP" altLang="en-US" sz="2800" dirty="0"/>
              <a:t>と</a:t>
            </a:r>
            <a:r>
              <a:rPr lang="en-US" altLang="ja-JP" sz="2800" dirty="0"/>
              <a:t> colloid </a:t>
            </a:r>
            <a:r>
              <a:rPr lang="ja-JP" altLang="en-US" sz="2800" dirty="0"/>
              <a:t>に対しても </a:t>
            </a:r>
            <a:r>
              <a:rPr lang="en-US" altLang="ja-JP" sz="2800" dirty="0"/>
              <a:t>dump</a:t>
            </a:r>
            <a:r>
              <a:rPr lang="ja-JP" altLang="en-US" sz="2800" dirty="0"/>
              <a:t>ファイルを出力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micelle </a:t>
            </a:r>
            <a:r>
              <a:rPr lang="ja-JP" altLang="en-US" sz="2800" dirty="0"/>
              <a:t>と</a:t>
            </a:r>
            <a:r>
              <a:rPr lang="en-US" altLang="ja-JP" sz="2800" dirty="0"/>
              <a:t> colloid</a:t>
            </a:r>
            <a:r>
              <a:rPr lang="en-US" altLang="en-US" sz="2800" dirty="0"/>
              <a:t> </a:t>
            </a:r>
            <a:r>
              <a:rPr lang="ja-JP" altLang="en-US" sz="2800" dirty="0"/>
              <a:t>の </a:t>
            </a:r>
            <a:r>
              <a:rPr lang="en-US" altLang="ja-JP" sz="2800" dirty="0"/>
              <a:t>dump</a:t>
            </a:r>
            <a:r>
              <a:rPr lang="ja-JP" altLang="en-US" sz="2800" dirty="0"/>
              <a:t>ファイルを</a:t>
            </a:r>
            <a:r>
              <a:rPr lang="en-US" altLang="ja-JP" sz="2800" dirty="0"/>
              <a:t>VMD</a:t>
            </a:r>
            <a:r>
              <a:rPr lang="ja-JP" altLang="en-US" sz="2800" dirty="0"/>
              <a:t>で可視化</a:t>
            </a:r>
            <a:endParaRPr lang="en-US" altLang="ja-JP" sz="2800" dirty="0"/>
          </a:p>
          <a:p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2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micelle</a:t>
            </a:r>
            <a:r>
              <a:rPr lang="ja-JP" altLang="en-US" sz="3600" dirty="0"/>
              <a:t> の可視化（１）</a:t>
            </a:r>
            <a:endParaRPr kumimoji="1" lang="ja-JP" altLang="en-US" sz="36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3494" y="832216"/>
            <a:ext cx="7976256" cy="60016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2d </a:t>
            </a:r>
            <a:r>
              <a:rPr lang="de-DE" altLang="ja-JP" sz="1600" dirty="0" err="1">
                <a:latin typeface="Courier"/>
                <a:cs typeface="Courier"/>
              </a:rPr>
              <a:t>micelle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simulation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dimension</a:t>
            </a:r>
            <a:r>
              <a:rPr lang="de-DE" altLang="ja-JP" sz="1600" dirty="0">
                <a:latin typeface="Courier"/>
                <a:cs typeface="Courier"/>
              </a:rPr>
              <a:t>	2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	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bond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# Soft potential push-off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read_data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data.micelle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special_bonds</a:t>
            </a:r>
            <a:r>
              <a:rPr lang="de-DE" altLang="ja-JP" sz="1600" dirty="0">
                <a:latin typeface="Courier"/>
                <a:cs typeface="Courier"/>
              </a:rPr>
              <a:t>	</a:t>
            </a:r>
            <a:r>
              <a:rPr lang="de-DE" altLang="ja-JP" sz="1600" dirty="0" err="1">
                <a:latin typeface="Courier"/>
                <a:cs typeface="Courier"/>
              </a:rPr>
              <a:t>fene</a:t>
            </a:r>
            <a:endParaRPr lang="is-IS" altLang="ja-JP" sz="1600" dirty="0">
              <a:latin typeface="Courier"/>
              <a:cs typeface="Courier"/>
            </a:endParaRPr>
          </a:p>
          <a:p>
            <a:endParaRPr lang="is-IS" altLang="ja-JP" sz="1600" dirty="0">
              <a:latin typeface="Courier"/>
              <a:cs typeface="Courier"/>
            </a:endParaRPr>
          </a:p>
          <a:p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endParaRPr lang="is-I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fix		1 all </a:t>
            </a:r>
            <a:r>
              <a:rPr lang="en-US" altLang="ja-JP" sz="1600" dirty="0" err="1">
                <a:latin typeface="Courier"/>
                <a:cs typeface="Courier"/>
              </a:rPr>
              <a:t>nve</a:t>
            </a:r>
            <a:endParaRPr lang="en-US" altLang="ja-JP" sz="1600" dirty="0">
              <a:latin typeface="Courier"/>
              <a:cs typeface="Courier"/>
            </a:endParaRPr>
          </a:p>
          <a:p>
            <a:endParaRPr lang="is-IS" altLang="ja-JP" sz="1600" dirty="0">
              <a:latin typeface="Courier"/>
              <a:cs typeface="Courier"/>
            </a:endParaRPr>
          </a:p>
          <a:p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thermo</a:t>
            </a:r>
            <a:r>
              <a:rPr lang="de-DE" altLang="ja-JP" sz="1600" dirty="0">
                <a:latin typeface="Courier"/>
                <a:cs typeface="Courier"/>
              </a:rPr>
              <a:t>		1000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dump</a:t>
            </a:r>
            <a:r>
              <a:rPr lang="de-DE" altLang="ja-JP" sz="1600" dirty="0">
                <a:latin typeface="Courier"/>
                <a:cs typeface="Courier"/>
              </a:rPr>
              <a:t>		1 all </a:t>
            </a:r>
            <a:r>
              <a:rPr lang="de-DE" altLang="ja-JP" sz="1600" dirty="0" err="1">
                <a:latin typeface="Courier"/>
                <a:cs typeface="Courier"/>
              </a:rPr>
              <a:t>atom</a:t>
            </a:r>
            <a:r>
              <a:rPr lang="de-DE" altLang="ja-JP" sz="1600" dirty="0">
                <a:latin typeface="Courier"/>
                <a:cs typeface="Courier"/>
              </a:rPr>
              <a:t> 2000 </a:t>
            </a:r>
            <a:r>
              <a:rPr lang="de-DE" altLang="ja-JP" sz="1600" dirty="0" err="1">
                <a:latin typeface="Courier"/>
                <a:cs typeface="Courier"/>
              </a:rPr>
              <a:t>dump.micelle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is-IS" altLang="ja-JP" sz="1600" dirty="0">
                <a:latin typeface="Courier"/>
                <a:cs typeface="Courier"/>
              </a:rPr>
              <a:t>…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05624" y="1333774"/>
            <a:ext cx="1428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2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次元の計算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243" y="4708385"/>
            <a:ext cx="175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err="1">
                <a:solidFill>
                  <a:schemeClr val="accent6"/>
                </a:solidFill>
              </a:rPr>
              <a:t>NVEアンサンブル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83842" y="3548851"/>
            <a:ext cx="4133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データファイル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 </a:t>
            </a:r>
            <a:r>
              <a:rPr lang="de-DE" altLang="ja-JP" sz="1600" dirty="0" err="1">
                <a:solidFill>
                  <a:schemeClr val="accent6"/>
                </a:solidFill>
                <a:latin typeface="Courier"/>
                <a:cs typeface="Courier"/>
              </a:rPr>
              <a:t>data.micelle</a:t>
            </a:r>
            <a:r>
              <a:rPr lang="en-US" altLang="en-US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を読み込む</a:t>
            </a:r>
            <a:endParaRPr lang="de-DE" altLang="ja-JP" sz="1600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65358" y="6215064"/>
            <a:ext cx="4965444" cy="338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6130" y="6183017"/>
            <a:ext cx="113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# </a:t>
            </a:r>
            <a:r>
              <a:rPr kumimoji="1" lang="ja-JP" altLang="en-US" sz="2000" dirty="0">
                <a:solidFill>
                  <a:srgbClr val="FF0000"/>
                </a:solidFill>
              </a:rPr>
              <a:t>を取る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5516658" y="6380969"/>
            <a:ext cx="5635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442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の可視化（２）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編集した </a:t>
            </a:r>
            <a:r>
              <a:rPr lang="en-US" altLang="ja-JP" sz="2400" dirty="0" err="1"/>
              <a:t>in.micelle</a:t>
            </a:r>
            <a:r>
              <a:rPr lang="ja-JP" altLang="en-US" sz="2400" dirty="0"/>
              <a:t> の実行</a:t>
            </a:r>
            <a:br>
              <a:rPr lang="en-US" altLang="ja-JP" sz="2400" dirty="0"/>
            </a:br>
            <a:r>
              <a:rPr lang="en-US" altLang="en-US" sz="2000" dirty="0"/>
              <a:t>$ </a:t>
            </a:r>
            <a:r>
              <a:rPr lang="en-US" altLang="ja-JP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</a:t>
            </a:r>
            <a:r>
              <a:rPr lang="en-US" altLang="ja-JP" sz="2000" dirty="0" err="1"/>
              <a:t>micelle</a:t>
            </a:r>
            <a:br>
              <a:rPr lang="en-US" altLang="en-US" sz="20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de-DE" altLang="ja-JP" sz="2400" dirty="0" err="1">
                <a:cs typeface="Courier"/>
              </a:rPr>
              <a:t>dump.micelle</a:t>
            </a:r>
            <a:r>
              <a:rPr lang="en-US" altLang="en-US" sz="2400" dirty="0"/>
              <a:t> というファイルができているか確認する。</a:t>
            </a:r>
            <a:br>
              <a:rPr lang="en-US" altLang="en-US" sz="2400" dirty="0"/>
            </a:br>
            <a:r>
              <a:rPr lang="en-US" altLang="en-US" sz="2000" dirty="0"/>
              <a:t>$ </a:t>
            </a:r>
            <a:r>
              <a:rPr lang="en-US" altLang="en-US" sz="2000" dirty="0" err="1"/>
              <a:t>ls</a:t>
            </a:r>
            <a:br>
              <a:rPr lang="en-US" altLang="en-US" sz="2000" dirty="0"/>
            </a:br>
            <a:r>
              <a:rPr lang="en-US" altLang="en-US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>
                <a:solidFill>
                  <a:srgbClr val="FF0000"/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data.micelle</a:t>
            </a:r>
            <a:r>
              <a:rPr lang="en-US" altLang="ja-JP" sz="2000" dirty="0">
                <a:solidFill>
                  <a:srgbClr val="FF0000"/>
                </a:solidFill>
              </a:rPr>
              <a:t>   </a:t>
            </a:r>
            <a:r>
              <a:rPr lang="en-US" altLang="ja-JP" sz="2000" dirty="0" err="1">
                <a:solidFill>
                  <a:srgbClr val="FF0000"/>
                </a:solidFill>
              </a:rPr>
              <a:t>dump.micelle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log.5Oct16.micelle.g++.1.gz 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log.lammps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def.micelle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in.micelle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log.5Oct16.micelle.g++.4.gz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9175" y="1779622"/>
            <a:ext cx="4210545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エラーメッセージなしで</a:t>
            </a:r>
            <a:endParaRPr kumimoji="1" lang="en-US" altLang="ja-JP" sz="2000" dirty="0">
              <a:solidFill>
                <a:srgbClr val="000000"/>
              </a:solidFill>
            </a:endParaRPr>
          </a:p>
          <a:p>
            <a:r>
              <a:rPr kumimoji="1" lang="en-US" altLang="ja-JP" sz="2000" dirty="0">
                <a:solidFill>
                  <a:srgbClr val="000000"/>
                </a:solidFill>
              </a:rPr>
              <a:t>Total</a:t>
            </a:r>
            <a:r>
              <a:rPr lang="en-US" altLang="en-US" sz="2000" dirty="0">
                <a:solidFill>
                  <a:srgbClr val="000000"/>
                </a:solidFill>
              </a:rPr>
              <a:t> wall time </a:t>
            </a:r>
            <a:r>
              <a:rPr lang="ja-JP" altLang="en-US" sz="2000" dirty="0">
                <a:solidFill>
                  <a:srgbClr val="000000"/>
                </a:solidFill>
              </a:rPr>
              <a:t>が表示されれば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>
                <a:solidFill>
                  <a:srgbClr val="000000"/>
                </a:solidFill>
              </a:rPr>
              <a:t>正常終了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9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 の可視化（３）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400" dirty="0" err="1"/>
              <a:t>dump.micelle</a:t>
            </a:r>
            <a:r>
              <a:rPr lang="en-US" altLang="ja-JP" sz="2400" dirty="0"/>
              <a:t>  </a:t>
            </a:r>
            <a:r>
              <a:rPr lang="ja-JP" altLang="en-US" sz="2400" dirty="0"/>
              <a:t>を開く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図 4" descr="スクリーンショット 2017-11-18 17.3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" y="1255170"/>
            <a:ext cx="5161280" cy="539496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82480" y="1226632"/>
            <a:ext cx="219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可視化をすると</a:t>
            </a:r>
            <a:endParaRPr kumimoji="1" lang="en-US" altLang="ja-JP" dirty="0"/>
          </a:p>
          <a:p>
            <a:r>
              <a:rPr lang="ja-JP" altLang="en-US" dirty="0"/>
              <a:t>計算している系が</a:t>
            </a:r>
            <a:endParaRPr lang="en-US" altLang="ja-JP" dirty="0"/>
          </a:p>
          <a:p>
            <a:r>
              <a:rPr kumimoji="1" lang="ja-JP" altLang="en-US" dirty="0"/>
              <a:t>わかりやすい。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081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 </a:t>
            </a:r>
            <a:r>
              <a:rPr lang="ja-JP" altLang="en-US" dirty="0"/>
              <a:t>と</a:t>
            </a:r>
            <a:r>
              <a:rPr lang="en-US" altLang="ja-JP" dirty="0"/>
              <a:t> colloid </a:t>
            </a:r>
            <a:r>
              <a:rPr lang="ja-JP" altLang="en-US" dirty="0"/>
              <a:t>の</a:t>
            </a:r>
            <a:r>
              <a:rPr lang="en-US" altLang="ja-JP" dirty="0"/>
              <a:t>3</a:t>
            </a:r>
            <a:r>
              <a:rPr lang="ja-JP" altLang="en-US" dirty="0"/>
              <a:t>次元化</a:t>
            </a:r>
            <a:r>
              <a:rPr lang="en-US" altLang="en-US" dirty="0"/>
              <a:t>の</a:t>
            </a:r>
            <a:r>
              <a:rPr lang="ja-JP" altLang="en-US" dirty="0"/>
              <a:t>課題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399" y="1295400"/>
            <a:ext cx="8856821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2</a:t>
            </a:r>
            <a:r>
              <a:rPr lang="ja-JP" altLang="en-US" sz="2800" dirty="0"/>
              <a:t>次元の</a:t>
            </a:r>
            <a:r>
              <a:rPr lang="en-US" altLang="ja-JP" sz="2800" dirty="0"/>
              <a:t> micelle </a:t>
            </a:r>
            <a:r>
              <a:rPr lang="ja-JP" altLang="en-US" sz="2800" dirty="0"/>
              <a:t>と</a:t>
            </a:r>
            <a:r>
              <a:rPr lang="en-US" altLang="ja-JP" sz="2800" dirty="0"/>
              <a:t> colloid </a:t>
            </a:r>
            <a:r>
              <a:rPr lang="ja-JP" altLang="en-US" sz="2800" dirty="0"/>
              <a:t>が、</a:t>
            </a:r>
            <a:r>
              <a:rPr lang="en-US" altLang="ja-JP" sz="2800" dirty="0"/>
              <a:t>3</a:t>
            </a:r>
            <a:r>
              <a:rPr lang="ja-JP" altLang="en-US" sz="2800" dirty="0"/>
              <a:t>次元になるように入力ファイルを編集する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こられの結果を</a:t>
            </a:r>
            <a:r>
              <a:rPr lang="en-US" altLang="ja-JP" sz="2800" dirty="0"/>
              <a:t>VMD</a:t>
            </a:r>
            <a:r>
              <a:rPr lang="ja-JP" altLang="en-US" sz="2800" dirty="0"/>
              <a:t>で可視化する</a:t>
            </a:r>
            <a:br>
              <a:rPr lang="en-US" altLang="ja-JP" sz="2800" dirty="0"/>
            </a:br>
            <a:br>
              <a:rPr lang="en-US" altLang="ja-JP" sz="2800" dirty="0"/>
            </a:br>
            <a:endParaRPr lang="en-US" altLang="ja-JP" sz="2800" dirty="0"/>
          </a:p>
          <a:p>
            <a:r>
              <a:rPr lang="ja-JP" altLang="en-US" sz="2400" dirty="0"/>
              <a:t>作業ディレクトリを作る。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$HOME/</a:t>
            </a:r>
            <a:r>
              <a:rPr lang="en-US" altLang="ja-JP" sz="2400" dirty="0" err="1"/>
              <a:t>lammps</a:t>
            </a:r>
            <a:r>
              <a:rPr lang="en-US" altLang="ja-JP" sz="2400" dirty="0"/>
              <a:t>/</a:t>
            </a:r>
            <a:r>
              <a:rPr lang="ja-JP" altLang="ja-JP" sz="2400" dirty="0"/>
              <a:t>m</a:t>
            </a:r>
            <a:r>
              <a:rPr lang="en-US" altLang="ja-JP" sz="2400" dirty="0"/>
              <a:t>icelle3d </a:t>
            </a:r>
            <a:r>
              <a:rPr lang="ja-JP" altLang="en-US" sz="2400" dirty="0"/>
              <a:t>など</a:t>
            </a:r>
            <a:r>
              <a:rPr lang="en-US" altLang="ja-JP" sz="2400" dirty="0"/>
              <a:t>)</a:t>
            </a:r>
            <a:br>
              <a:rPr lang="en-US" altLang="ja-JP" sz="2400" dirty="0"/>
            </a:br>
            <a:r>
              <a:rPr lang="en-US" altLang="ja-JP" sz="2000" dirty="0"/>
              <a:t>$ cd $HOME/</a:t>
            </a:r>
            <a:r>
              <a:rPr lang="en-US" altLang="ja-JP" sz="2000" dirty="0" err="1"/>
              <a:t>lammps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micelle3d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colloid3d</a:t>
            </a:r>
          </a:p>
          <a:p>
            <a:r>
              <a:rPr lang="en-US" altLang="ja-JP" sz="2400" dirty="0"/>
              <a:t>micelle</a:t>
            </a:r>
            <a:r>
              <a:rPr lang="ja-JP" altLang="en-US" sz="2400" dirty="0"/>
              <a:t>（</a:t>
            </a:r>
            <a:r>
              <a:rPr lang="en-US" altLang="ja-JP" sz="2400" dirty="0"/>
              <a:t>colloid</a:t>
            </a:r>
            <a:r>
              <a:rPr lang="ja-JP" altLang="en-US" sz="2400" dirty="0"/>
              <a:t>）ディレクトリから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in.micell</a:t>
            </a:r>
            <a:r>
              <a:rPr lang="ja-JP" altLang="en-US" sz="2400" dirty="0"/>
              <a:t>（</a:t>
            </a:r>
            <a:r>
              <a:rPr lang="en-US" altLang="ja-JP" sz="2400" dirty="0" err="1"/>
              <a:t>in.colloid</a:t>
            </a:r>
            <a:r>
              <a:rPr lang="ja-JP" altLang="en-US" sz="2400" dirty="0"/>
              <a:t>）</a:t>
            </a:r>
            <a:r>
              <a:rPr lang="en-US" altLang="ja-JP" sz="2400" dirty="0"/>
              <a:t> </a:t>
            </a:r>
            <a:r>
              <a:rPr lang="ja-JP" altLang="en-US" sz="2400" dirty="0"/>
              <a:t>をコピーする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./micelle/</a:t>
            </a:r>
            <a:r>
              <a:rPr lang="en-US" altLang="ja-JP" sz="2000" dirty="0" err="1"/>
              <a:t>in.micelle</a:t>
            </a:r>
            <a:r>
              <a:rPr lang="en-US" altLang="ja-JP" sz="2000" dirty="0"/>
              <a:t> ./micelle3d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./micelle/</a:t>
            </a:r>
            <a:r>
              <a:rPr lang="en-US" altLang="ja-JP" sz="2000" dirty="0" err="1"/>
              <a:t>data.micelle</a:t>
            </a:r>
            <a:r>
              <a:rPr lang="en-US" altLang="ja-JP" sz="2000" dirty="0"/>
              <a:t> ./micelle3d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./colloid/</a:t>
            </a:r>
            <a:r>
              <a:rPr lang="en-US" altLang="ja-JP" sz="2000" dirty="0" err="1"/>
              <a:t>in.colloid</a:t>
            </a:r>
            <a:r>
              <a:rPr lang="en-US" altLang="ja-JP" sz="2000" dirty="0"/>
              <a:t> ./colloid3d</a:t>
            </a:r>
            <a:br>
              <a:rPr lang="en-US" altLang="ja-JP" sz="2000" dirty="0"/>
            </a:br>
            <a:endParaRPr lang="en-US" altLang="ja-JP" sz="2000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45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化について（１）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304800" y="1295400"/>
            <a:ext cx="85344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変更点（</a:t>
            </a:r>
            <a:r>
              <a:rPr lang="en-US" altLang="ja-JP" sz="2800" dirty="0"/>
              <a:t>in</a:t>
            </a:r>
            <a:r>
              <a:rPr lang="ja-JP" altLang="en-US" sz="2800" dirty="0"/>
              <a:t>ファイル）</a:t>
            </a:r>
            <a:endParaRPr lang="en-US" altLang="ja-JP" sz="2800" dirty="0"/>
          </a:p>
          <a:p>
            <a:pPr lvl="1"/>
            <a:r>
              <a:rPr lang="en-US" altLang="ja-JP" sz="2400" dirty="0"/>
              <a:t>Dimension</a:t>
            </a:r>
            <a:r>
              <a:rPr lang="ja-JP" altLang="en-US" sz="2400" dirty="0"/>
              <a:t>文</a:t>
            </a:r>
            <a:r>
              <a:rPr lang="en-US" altLang="ja-JP" sz="2400" dirty="0"/>
              <a:t> </a:t>
            </a:r>
            <a:r>
              <a:rPr lang="ja-JP" altLang="en-US" sz="2400" dirty="0"/>
              <a:t>コメントアウト</a:t>
            </a:r>
            <a:endParaRPr lang="en-US" altLang="ja-JP" sz="2400" dirty="0"/>
          </a:p>
          <a:p>
            <a:pPr lvl="1"/>
            <a:r>
              <a:rPr lang="en-US" altLang="ja-JP" sz="2400" dirty="0"/>
              <a:t>Replicate</a:t>
            </a:r>
            <a:r>
              <a:rPr lang="ja-JP" altLang="en-US" sz="2400" dirty="0"/>
              <a:t>コマンド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read_data</a:t>
            </a:r>
            <a:r>
              <a:rPr lang="ja-JP" altLang="en-US" sz="2400" dirty="0"/>
              <a:t>の下）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en-US" altLang="ja-JP" sz="2400" dirty="0"/>
              <a:t>replicate 1 1 36</a:t>
            </a:r>
          </a:p>
          <a:p>
            <a:pPr lvl="1"/>
            <a:r>
              <a:rPr lang="en-US" altLang="ja-JP" sz="2400" dirty="0"/>
              <a:t>NPT</a:t>
            </a:r>
            <a:r>
              <a:rPr lang="ja-JP" altLang="en-US" sz="2400" dirty="0"/>
              <a:t>計算に変更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en-US" altLang="ja-JP" sz="2400" dirty="0"/>
              <a:t>fix 1 all </a:t>
            </a:r>
            <a:r>
              <a:rPr lang="en-US" altLang="ja-JP" sz="2400" dirty="0" err="1"/>
              <a:t>npt</a:t>
            </a:r>
            <a:r>
              <a:rPr lang="en-US" altLang="ja-JP" sz="2400" dirty="0"/>
              <a:t> temp 1.0 1.0 1.0 </a:t>
            </a:r>
            <a:r>
              <a:rPr lang="en-US" altLang="ja-JP" sz="2400" dirty="0" err="1"/>
              <a:t>iso</a:t>
            </a:r>
            <a:r>
              <a:rPr lang="en-US" altLang="ja-JP" sz="2400" dirty="0"/>
              <a:t> 3.0 3.0 10.0</a:t>
            </a:r>
          </a:p>
          <a:p>
            <a:pPr marL="400050" lvl="1" indent="0">
              <a:buNone/>
            </a:pPr>
            <a:r>
              <a:rPr lang="ja-JP" altLang="en-US" sz="2400" dirty="0">
                <a:solidFill>
                  <a:srgbClr val="0000FF"/>
                </a:solidFill>
              </a:rPr>
              <a:t>（計算時間がかかるようなら、</a:t>
            </a:r>
            <a:r>
              <a:rPr lang="en-US" altLang="ja-JP" sz="2400" dirty="0">
                <a:solidFill>
                  <a:srgbClr val="0000FF"/>
                </a:solidFill>
              </a:rPr>
              <a:t> run </a:t>
            </a:r>
            <a:r>
              <a:rPr lang="de-DE" altLang="ja-JP" sz="2400" dirty="0">
                <a:solidFill>
                  <a:srgbClr val="0000FF"/>
                </a:solidFill>
              </a:rPr>
              <a:t>60000 </a:t>
            </a:r>
            <a:r>
              <a:rPr lang="ja-JP" altLang="en-US" sz="2400" dirty="0">
                <a:solidFill>
                  <a:srgbClr val="0000FF"/>
                </a:solidFill>
              </a:rPr>
              <a:t>の回数を減らす）</a:t>
            </a:r>
            <a:endParaRPr lang="en-US" altLang="ja-JP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変更点（</a:t>
            </a:r>
            <a:r>
              <a:rPr lang="en-US" altLang="ja-JP" sz="2800" dirty="0"/>
              <a:t>data</a:t>
            </a:r>
            <a:r>
              <a:rPr lang="ja-JP" altLang="en-US" sz="2800" dirty="0"/>
              <a:t>ファイル）</a:t>
            </a:r>
            <a:endParaRPr lang="en-US" altLang="ja-JP" sz="2800" dirty="0"/>
          </a:p>
          <a:p>
            <a:pPr lvl="1"/>
            <a:r>
              <a:rPr lang="en-US" altLang="ja-JP" sz="2400" dirty="0"/>
              <a:t>PBC-box</a:t>
            </a:r>
            <a:r>
              <a:rPr lang="ja-JP" altLang="en-US" sz="2400" dirty="0"/>
              <a:t>の大きさ</a:t>
            </a:r>
            <a:endParaRPr lang="en-US" altLang="ja-JP" sz="2400" dirty="0"/>
          </a:p>
          <a:p>
            <a:pPr marL="914400" lvl="2" indent="0">
              <a:buFont typeface="Arial"/>
              <a:buNone/>
            </a:pPr>
            <a:r>
              <a:rPr lang="en-US" altLang="ja-JP" dirty="0"/>
              <a:t>0.0000000E+00</a:t>
            </a:r>
            <a:r>
              <a:rPr lang="ja-JP" altLang="en-US" dirty="0"/>
              <a:t>　</a:t>
            </a:r>
            <a:r>
              <a:rPr lang="en-US" altLang="ja-JP" dirty="0"/>
              <a:t>0.996023889</a:t>
            </a:r>
            <a:r>
              <a:rPr lang="ja-JP" altLang="en-US" dirty="0"/>
              <a:t>　</a:t>
            </a:r>
            <a:r>
              <a:rPr lang="en-US" altLang="ja-JP" dirty="0" err="1"/>
              <a:t>zlo</a:t>
            </a:r>
            <a:r>
              <a:rPr lang="en-US" altLang="ja-JP" dirty="0"/>
              <a:t> </a:t>
            </a:r>
            <a:r>
              <a:rPr lang="en-US" altLang="ja-JP" dirty="0" err="1"/>
              <a:t>zhi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dirty="0"/>
              <a:t>ここで、</a:t>
            </a:r>
            <a:r>
              <a:rPr lang="en-US" altLang="ja-JP" dirty="0"/>
              <a:t>0.996023889=35.85686/36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46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化について（２）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# 3d micelle simulation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dimension     2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neighbor        0.3 bin</a:t>
            </a:r>
          </a:p>
          <a:p>
            <a:pPr marL="0" indent="0">
              <a:buNone/>
            </a:pPr>
            <a:r>
              <a:rPr lang="en-US" altLang="ja-JP" sz="1600" dirty="0" err="1"/>
              <a:t>neigh_modify</a:t>
            </a:r>
            <a:r>
              <a:rPr lang="en-US" altLang="ja-JP" sz="1600" dirty="0"/>
              <a:t>    delay 5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atom_style</a:t>
            </a:r>
            <a:r>
              <a:rPr lang="en-US" altLang="ja-JP" sz="1600" dirty="0"/>
              <a:t>      bond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Soft potential push-off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read_data</a:t>
            </a:r>
            <a:r>
              <a:rPr lang="en-US" altLang="ja-JP" sz="1600" dirty="0"/>
              <a:t>       </a:t>
            </a:r>
            <a:r>
              <a:rPr lang="en-US" altLang="ja-JP" sz="1600" dirty="0" err="1"/>
              <a:t>data.micelle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replicate       1 1 36</a:t>
            </a:r>
          </a:p>
          <a:p>
            <a:pPr marL="0" indent="0">
              <a:buNone/>
            </a:pPr>
            <a:r>
              <a:rPr lang="en-US" altLang="ja-JP" sz="1600" dirty="0" err="1"/>
              <a:t>special_bonds</a:t>
            </a:r>
            <a:r>
              <a:rPr lang="en-US" altLang="ja-JP" sz="1600" dirty="0"/>
              <a:t>   </a:t>
            </a:r>
            <a:r>
              <a:rPr lang="en-US" altLang="ja-JP" sz="1600" dirty="0" err="1"/>
              <a:t>fene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pair_style</a:t>
            </a:r>
            <a:r>
              <a:rPr lang="en-US" altLang="ja-JP" sz="1600" dirty="0"/>
              <a:t>      soft 1.12246</a:t>
            </a:r>
          </a:p>
          <a:p>
            <a:pPr marL="0" indent="0">
              <a:buNone/>
            </a:pPr>
            <a:r>
              <a:rPr lang="en-US" altLang="ja-JP" sz="1600" dirty="0" err="1"/>
              <a:t>pair_coeff</a:t>
            </a:r>
            <a:r>
              <a:rPr lang="en-US" altLang="ja-JP" sz="1600" dirty="0"/>
              <a:t>      * * 0.0 1.12246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bond_style</a:t>
            </a:r>
            <a:r>
              <a:rPr lang="en-US" altLang="ja-JP" sz="1600" dirty="0"/>
              <a:t>      harmonic</a:t>
            </a:r>
          </a:p>
          <a:p>
            <a:pPr marL="0" indent="0">
              <a:buNone/>
            </a:pPr>
            <a:r>
              <a:rPr lang="en-US" altLang="ja-JP" sz="1600" dirty="0" err="1"/>
              <a:t>bond_coeff</a:t>
            </a:r>
            <a:r>
              <a:rPr lang="en-US" altLang="ja-JP" sz="1600" dirty="0"/>
              <a:t>      1 50.0 0.75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velocity        all create 0.45 2349852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/>
              <a:t>variable        </a:t>
            </a:r>
            <a:r>
              <a:rPr lang="de-DE" altLang="ja-JP" sz="1600" dirty="0" err="1"/>
              <a:t>prefactor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equal</a:t>
            </a:r>
            <a:r>
              <a:rPr lang="de-DE" altLang="ja-JP" sz="1600" dirty="0"/>
              <a:t> </a:t>
            </a:r>
            <a:r>
              <a:rPr lang="de-DE" altLang="ja-JP" sz="1600" dirty="0" err="1"/>
              <a:t>ramp</a:t>
            </a:r>
            <a:r>
              <a:rPr lang="de-DE" altLang="ja-JP" sz="1600" dirty="0"/>
              <a:t>(1.0,20.0)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fix             1 all </a:t>
            </a:r>
            <a:r>
              <a:rPr lang="de-DE" altLang="ja-JP" sz="1600" dirty="0" err="1"/>
              <a:t>npt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1.0 1.0 1.0 </a:t>
            </a:r>
            <a:r>
              <a:rPr lang="de-DE" altLang="ja-JP" sz="1600" dirty="0" err="1"/>
              <a:t>iso</a:t>
            </a:r>
            <a:r>
              <a:rPr lang="de-DE" altLang="ja-JP" sz="1600" dirty="0"/>
              <a:t> 3.0 3.0 10.0</a:t>
            </a:r>
          </a:p>
          <a:p>
            <a:pPr marL="0" indent="0">
              <a:buNone/>
            </a:pPr>
            <a:r>
              <a:rPr lang="de-DE" altLang="ja-JP" sz="1600" dirty="0"/>
              <a:t>fix             2 all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/</a:t>
            </a:r>
            <a:r>
              <a:rPr lang="de-DE" altLang="ja-JP" sz="1600" dirty="0" err="1"/>
              <a:t>rescale</a:t>
            </a:r>
            <a:r>
              <a:rPr lang="de-DE" altLang="ja-JP" sz="1600" dirty="0"/>
              <a:t> 100 0.45 0.45 0.02 1.0</a:t>
            </a:r>
          </a:p>
          <a:p>
            <a:pPr marL="0" indent="0">
              <a:buNone/>
            </a:pPr>
            <a:r>
              <a:rPr lang="de-DE" altLang="ja-JP" sz="1600" dirty="0"/>
              <a:t>fix             3 all </a:t>
            </a:r>
            <a:r>
              <a:rPr lang="de-DE" altLang="ja-JP" sz="1600" dirty="0" err="1"/>
              <a:t>adapt</a:t>
            </a:r>
            <a:r>
              <a:rPr lang="de-DE" altLang="ja-JP" sz="1600" dirty="0"/>
              <a:t> 1 pair soft a * * </a:t>
            </a:r>
            <a:r>
              <a:rPr lang="de-DE" altLang="ja-JP" sz="1600" dirty="0" err="1"/>
              <a:t>v_prefactor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fix           4 all enforce2d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50</a:t>
            </a:r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unfix</a:t>
            </a:r>
            <a:r>
              <a:rPr lang="de-DE" altLang="ja-JP" sz="1600" dirty="0"/>
              <a:t>           3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>
                <a:sym typeface="Wingdings"/>
              </a:rPr>
              <a:t> </a:t>
            </a:r>
            <a:r>
              <a:rPr lang="ja-JP" altLang="en-US" sz="1600" dirty="0">
                <a:sym typeface="Wingdings"/>
              </a:rPr>
              <a:t>続く</a:t>
            </a:r>
            <a:endParaRPr lang="de-DE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in.micelle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69679" y="1684379"/>
            <a:ext cx="1555490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9679" y="4640486"/>
            <a:ext cx="1711235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25469" y="2839876"/>
            <a:ext cx="4255462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25469" y="3795047"/>
            <a:ext cx="2343427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39982" y="4640486"/>
            <a:ext cx="13497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Z</a:t>
            </a:r>
            <a:r>
              <a:rPr lang="ja-JP" altLang="en-US" sz="1600" b="1" dirty="0">
                <a:solidFill>
                  <a:schemeClr val="accent6"/>
                </a:solidFill>
              </a:rPr>
              <a:t>方向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に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36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個複製する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9982" y="1684379"/>
            <a:ext cx="168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２次元の設定の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kumimoji="1" lang="ja-JP" altLang="en-US" sz="1600" b="1" dirty="0">
                <a:solidFill>
                  <a:schemeClr val="accent6"/>
                </a:solidFill>
              </a:rPr>
              <a:t>コメントアウト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>
                <a:solidFill>
                  <a:schemeClr val="accent6"/>
                </a:solidFill>
                <a:sym typeface="Wingdings"/>
              </a:rPr>
              <a:t> </a:t>
            </a:r>
            <a:r>
              <a:rPr lang="ja-JP" altLang="en-US" sz="1600" b="1" dirty="0">
                <a:solidFill>
                  <a:schemeClr val="accent6"/>
                </a:solidFill>
                <a:sym typeface="Wingdings"/>
              </a:rPr>
              <a:t>３次元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90456" y="3991528"/>
            <a:ext cx="168688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b="1" dirty="0">
                <a:solidFill>
                  <a:schemeClr val="accent6"/>
                </a:solidFill>
              </a:rPr>
              <a:t>1</a:t>
            </a:r>
            <a:r>
              <a:rPr lang="ja-JP" altLang="en-US" sz="1200" b="1" dirty="0">
                <a:solidFill>
                  <a:schemeClr val="accent6"/>
                </a:solidFill>
              </a:rPr>
              <a:t>（</a:t>
            </a:r>
            <a:r>
              <a:rPr lang="en-US" altLang="ja-JP" sz="1200" b="1" dirty="0">
                <a:solidFill>
                  <a:schemeClr val="accent6"/>
                </a:solidFill>
              </a:rPr>
              <a:t>=ID</a:t>
            </a:r>
            <a:r>
              <a:rPr lang="ja-JP" altLang="en-US" sz="1200" b="1" dirty="0">
                <a:solidFill>
                  <a:schemeClr val="accent6"/>
                </a:solidFill>
              </a:rPr>
              <a:t>）という名称で、</a:t>
            </a:r>
            <a:endParaRPr lang="en-US" altLang="ja-JP" sz="1200" b="1" dirty="0">
              <a:solidFill>
                <a:schemeClr val="accent6"/>
              </a:solidFill>
            </a:endParaRPr>
          </a:p>
          <a:p>
            <a:r>
              <a:rPr lang="ja-JP" altLang="en-US" sz="1200" b="1" dirty="0">
                <a:solidFill>
                  <a:schemeClr val="accent6"/>
                </a:solidFill>
              </a:rPr>
              <a:t>全て（</a:t>
            </a:r>
            <a:r>
              <a:rPr lang="en-US" altLang="ja-JP" sz="1200" b="1" dirty="0">
                <a:solidFill>
                  <a:schemeClr val="accent6"/>
                </a:solidFill>
              </a:rPr>
              <a:t>=all</a:t>
            </a:r>
            <a:r>
              <a:rPr lang="ja-JP" altLang="en-US" sz="1200" b="1" dirty="0">
                <a:solidFill>
                  <a:schemeClr val="accent6"/>
                </a:solidFill>
              </a:rPr>
              <a:t>）の粒子に対して、</a:t>
            </a:r>
            <a:r>
              <a:rPr lang="en-US" altLang="ja-JP" sz="1200" b="1" dirty="0">
                <a:solidFill>
                  <a:schemeClr val="accent6"/>
                </a:solidFill>
              </a:rPr>
              <a:t>NPT</a:t>
            </a:r>
            <a:r>
              <a:rPr lang="ja-JP" altLang="en-US" sz="1200" b="1" dirty="0">
                <a:solidFill>
                  <a:schemeClr val="accent6"/>
                </a:solidFill>
              </a:rPr>
              <a:t>積分を行う。温度（</a:t>
            </a:r>
            <a:r>
              <a:rPr lang="en-US" altLang="ja-JP" sz="1200" b="1" dirty="0">
                <a:solidFill>
                  <a:schemeClr val="accent6"/>
                </a:solidFill>
              </a:rPr>
              <a:t>=temp</a:t>
            </a:r>
            <a:r>
              <a:rPr lang="ja-JP" altLang="en-US" sz="1200" b="1" dirty="0">
                <a:solidFill>
                  <a:schemeClr val="accent6"/>
                </a:solidFill>
              </a:rPr>
              <a:t>）は、計算開始時は</a:t>
            </a:r>
            <a:r>
              <a:rPr lang="en-US" altLang="ja-JP" sz="1200" b="1" dirty="0">
                <a:solidFill>
                  <a:schemeClr val="accent6"/>
                </a:solidFill>
              </a:rPr>
              <a:t>1.0</a:t>
            </a:r>
            <a:r>
              <a:rPr lang="ja-JP" altLang="en-US" sz="1200" b="1" dirty="0">
                <a:solidFill>
                  <a:schemeClr val="accent6"/>
                </a:solidFill>
              </a:rPr>
              <a:t>、終了時は</a:t>
            </a:r>
            <a:r>
              <a:rPr lang="en-US" altLang="ja-JP" sz="1200" b="1" dirty="0">
                <a:solidFill>
                  <a:schemeClr val="accent6"/>
                </a:solidFill>
              </a:rPr>
              <a:t>1.0</a:t>
            </a:r>
            <a:r>
              <a:rPr lang="ja-JP" altLang="en-US" sz="1200" b="1" dirty="0">
                <a:solidFill>
                  <a:schemeClr val="accent6"/>
                </a:solidFill>
              </a:rPr>
              <a:t>、時間単位</a:t>
            </a:r>
            <a:r>
              <a:rPr lang="en-US" altLang="ja-JP" sz="1200" b="1" dirty="0">
                <a:solidFill>
                  <a:schemeClr val="accent6"/>
                </a:solidFill>
              </a:rPr>
              <a:t>1.0</a:t>
            </a:r>
            <a:r>
              <a:rPr lang="ja-JP" altLang="en-US" sz="1200" b="1" dirty="0">
                <a:solidFill>
                  <a:schemeClr val="accent6"/>
                </a:solidFill>
              </a:rPr>
              <a:t>で</a:t>
            </a:r>
            <a:r>
              <a:rPr lang="en-US" altLang="ja-JP" sz="1200" b="1" dirty="0">
                <a:solidFill>
                  <a:schemeClr val="accent6"/>
                </a:solidFill>
              </a:rPr>
              <a:t>damp</a:t>
            </a:r>
            <a:r>
              <a:rPr lang="ja-JP" altLang="en-US" sz="1200" b="1" dirty="0">
                <a:solidFill>
                  <a:schemeClr val="accent6"/>
                </a:solidFill>
              </a:rPr>
              <a:t>する。</a:t>
            </a:r>
            <a:endParaRPr lang="en-US" altLang="ja-JP" sz="1200" b="1" dirty="0">
              <a:solidFill>
                <a:schemeClr val="accent6"/>
              </a:solidFill>
            </a:endParaRPr>
          </a:p>
          <a:p>
            <a:r>
              <a:rPr kumimoji="1" lang="en-US" altLang="ja-JP" sz="1200" b="1" dirty="0" err="1">
                <a:solidFill>
                  <a:schemeClr val="accent6"/>
                </a:solidFill>
              </a:rPr>
              <a:t>iso</a:t>
            </a:r>
            <a:r>
              <a:rPr kumimoji="1" lang="ja-JP" altLang="en-US" sz="1200" b="1" dirty="0">
                <a:solidFill>
                  <a:schemeClr val="accent6"/>
                </a:solidFill>
              </a:rPr>
              <a:t>は、外圧を指定する。</a:t>
            </a: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8777341" y="3204360"/>
            <a:ext cx="0" cy="80964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639982" y="3513200"/>
            <a:ext cx="1349718" cy="646331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b="1" dirty="0" err="1">
                <a:solidFill>
                  <a:schemeClr val="accent6"/>
                </a:solidFill>
              </a:rPr>
              <a:t>data.micelle</a:t>
            </a:r>
            <a:endParaRPr lang="en-US" altLang="ja-JP" sz="1200" b="1" dirty="0">
              <a:solidFill>
                <a:schemeClr val="accent6"/>
              </a:solidFill>
            </a:endParaRPr>
          </a:p>
          <a:p>
            <a:r>
              <a:rPr kumimoji="1" lang="ja-JP" altLang="en-US" sz="1200" b="1" dirty="0">
                <a:solidFill>
                  <a:schemeClr val="accent6"/>
                </a:solidFill>
              </a:rPr>
              <a:t>のデータファイルが読み込まれる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2416029" y="4159531"/>
            <a:ext cx="223953" cy="27997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1590" y="4171076"/>
            <a:ext cx="125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chemeClr val="accent6"/>
                </a:solidFill>
              </a:rPr>
              <a:t>コメントアウト</a:t>
            </a:r>
          </a:p>
        </p:txBody>
      </p:sp>
    </p:spTree>
    <p:extLst>
      <p:ext uri="{BB962C8B-B14F-4D97-AF65-F5344CB8AC3E}">
        <p14:creationId xmlns:p14="http://schemas.microsoft.com/office/powerpoint/2010/main" val="380894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からの起動方法</a:t>
            </a:r>
          </a:p>
        </p:txBody>
      </p:sp>
      <p:sp>
        <p:nvSpPr>
          <p:cNvPr id="129" name="Shape 12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30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10" name="Shape 128">
            <a:extLst>
              <a:ext uri="{FF2B5EF4-FFF2-40B4-BE49-F238E27FC236}">
                <a16:creationId xmlns:a16="http://schemas.microsoft.com/office/drawing/2014/main" id="{75457DE8-0618-1949-94BF-DDCE567E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  <a:buClr>
                <a:srgbClr val="FF2600"/>
              </a:buClr>
              <a:buFontTx/>
              <a:buChar char="✓"/>
            </a:pPr>
            <a:r>
              <a:rPr lang="en-US" altLang="ja-JP" dirty="0"/>
              <a:t>USB </a:t>
            </a:r>
            <a:r>
              <a:rPr lang="ja-JP" altLang="en-US" dirty="0"/>
              <a:t>メモリのファイルをパソコンに差し込む</a:t>
            </a:r>
            <a:r>
              <a:rPr dirty="0"/>
              <a:t> </a:t>
            </a:r>
            <a:endParaRPr lang="en-US" dirty="0"/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dirty="0"/>
              <a:t>インストーラをダブルクリックして VirtualBox をインストール</a:t>
            </a:r>
          </a:p>
          <a:p>
            <a:pPr lvl="1">
              <a:spcBef>
                <a:spcPts val="703"/>
              </a:spcBef>
            </a:pPr>
            <a:r>
              <a:rPr dirty="0"/>
              <a:t>Windows版: </a:t>
            </a:r>
            <a:r>
              <a:rPr dirty="0">
                <a:solidFill>
                  <a:srgbClr val="FF0000"/>
                </a:solidFill>
              </a:rPr>
              <a:t>VirutalBox-5.*-Win.exe</a:t>
            </a:r>
          </a:p>
          <a:p>
            <a:pPr lvl="1">
              <a:spcBef>
                <a:spcPts val="703"/>
              </a:spcBef>
            </a:pPr>
            <a:r>
              <a:rPr dirty="0"/>
              <a:t>Mac版: </a:t>
            </a:r>
            <a:r>
              <a:rPr dirty="0">
                <a:solidFill>
                  <a:srgbClr val="FF0000"/>
                </a:solidFill>
              </a:rPr>
              <a:t>VirtualBox-5.*-OSX.dmg</a:t>
            </a:r>
          </a:p>
          <a:p>
            <a:pPr lvl="1">
              <a:spcBef>
                <a:spcPts val="703"/>
              </a:spcBef>
            </a:pPr>
            <a:r>
              <a:rPr dirty="0"/>
              <a:t>途中の質問には適当に答える</a:t>
            </a:r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dirty="0"/>
              <a:t> MateriApps LIVE! のインポート</a:t>
            </a:r>
          </a:p>
          <a:p>
            <a:pPr lvl="1">
              <a:spcBef>
                <a:spcPts val="703"/>
              </a:spcBef>
            </a:pPr>
            <a:r>
              <a:rPr dirty="0">
                <a:solidFill>
                  <a:srgbClr val="FF0000"/>
                </a:solidFill>
              </a:rPr>
              <a:t>MateriAppsLive-*-i386.ova </a:t>
            </a:r>
            <a:r>
              <a:rPr dirty="0"/>
              <a:t>をダブルクリック</a:t>
            </a:r>
          </a:p>
          <a:p>
            <a:pPr lvl="1">
              <a:spcBef>
                <a:spcPts val="703"/>
              </a:spcBef>
            </a:pPr>
            <a:r>
              <a:rPr dirty="0"/>
              <a:t>VirtualBox が起動してインポート画面が開くので、「インポート」ボタンを押す</a:t>
            </a:r>
          </a:p>
          <a:p>
            <a:pPr lvl="1">
              <a:spcBef>
                <a:spcPts val="703"/>
              </a:spcBef>
            </a:pPr>
            <a:r>
              <a:rPr dirty="0"/>
              <a:t>2〜3分かかるが完了するとマネージャーが起動</a:t>
            </a:r>
          </a:p>
          <a:p>
            <a:pPr lvl="1">
              <a:spcBef>
                <a:spcPts val="703"/>
              </a:spcBef>
            </a:pPr>
            <a:endParaRPr dirty="0"/>
          </a:p>
          <a:p>
            <a:pPr>
              <a:spcBef>
                <a:spcPts val="703"/>
              </a:spcBef>
            </a:pPr>
            <a:r>
              <a:rPr dirty="0"/>
              <a:t>ホスト (ホストOS) : もともと動いている OS (Windows、Mac OS X など)のこと</a:t>
            </a:r>
          </a:p>
          <a:p>
            <a:pPr>
              <a:spcBef>
                <a:spcPts val="703"/>
              </a:spcBef>
            </a:pPr>
            <a:r>
              <a:rPr dirty="0"/>
              <a:t>仮想マシン (ゲストOS) : VirtualBox の中で動いている OS (= MateriApps LIVE!)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化について（３）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80" y="1106693"/>
            <a:ext cx="897432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>
              <a:buFont typeface="Wingdings" charset="0"/>
              <a:buChar char="à"/>
            </a:pPr>
            <a:r>
              <a:rPr lang="ja-JP" altLang="en-US" sz="1600" dirty="0">
                <a:sym typeface="Wingdings"/>
              </a:rPr>
              <a:t>続く</a:t>
            </a:r>
            <a:endParaRPr lang="en-US" altLang="ja-JP" sz="1600" dirty="0">
              <a:sym typeface="Wingdings"/>
            </a:endParaRPr>
          </a:p>
          <a:p>
            <a:pPr>
              <a:buFont typeface="Wingdings" charset="0"/>
              <a:buChar char="à"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/>
              <a:t># Main </a:t>
            </a:r>
            <a:r>
              <a:rPr lang="de-DE" altLang="ja-JP" sz="1600" dirty="0" err="1"/>
              <a:t>run</a:t>
            </a:r>
            <a:endParaRPr lang="de-DE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pair_style</a:t>
            </a:r>
            <a:r>
              <a:rPr lang="de-DE" altLang="ja-JP" sz="1600" dirty="0"/>
              <a:t>      </a:t>
            </a:r>
            <a:r>
              <a:rPr lang="de-DE" altLang="ja-JP" sz="1600" dirty="0" err="1"/>
              <a:t>lj</a:t>
            </a:r>
            <a:r>
              <a:rPr lang="de-DE" altLang="ja-JP" sz="1600" dirty="0"/>
              <a:t>/</a:t>
            </a:r>
            <a:r>
              <a:rPr lang="de-DE" altLang="ja-JP" sz="1600" dirty="0" err="1"/>
              <a:t>cut</a:t>
            </a:r>
            <a:r>
              <a:rPr lang="de-DE" altLang="ja-JP" sz="1600" dirty="0"/>
              <a:t>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solvent/</a:t>
            </a:r>
            <a:r>
              <a:rPr lang="de-DE" altLang="ja-JP" sz="1600" dirty="0" err="1"/>
              <a:t>head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full</a:t>
            </a:r>
            <a:r>
              <a:rPr lang="de-DE" altLang="ja-JP" sz="1600" dirty="0"/>
              <a:t>-size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long</a:t>
            </a:r>
            <a:r>
              <a:rPr lang="de-DE" altLang="ja-JP" sz="1600" dirty="0"/>
              <a:t>-range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1 1 1.0 1.0 2.5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2 2 1.0 1.0 2.5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1 2 1.0 1.0 2.5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/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size-averaged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long</a:t>
            </a:r>
            <a:r>
              <a:rPr lang="de-DE" altLang="ja-JP" sz="1600" dirty="0"/>
              <a:t>-range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3 3 1.0 0.75 2.5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4 4 1.0 0.50 2.5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3 4 1.0 0.67 2.5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 solvent/</a:t>
            </a:r>
            <a:r>
              <a:rPr lang="de-DE" altLang="ja-JP" sz="1600" dirty="0" err="1"/>
              <a:t>tail</a:t>
            </a:r>
            <a:r>
              <a:rPr lang="de-DE" altLang="ja-JP" sz="1600" dirty="0"/>
              <a:t> - </a:t>
            </a:r>
            <a:r>
              <a:rPr lang="de-DE" altLang="ja-JP" sz="1600" dirty="0" err="1"/>
              <a:t>full</a:t>
            </a:r>
            <a:r>
              <a:rPr lang="de-DE" altLang="ja-JP" sz="1600" dirty="0"/>
              <a:t>-size </a:t>
            </a:r>
            <a:r>
              <a:rPr lang="de-DE" altLang="ja-JP" sz="1600" dirty="0" err="1"/>
              <a:t>and</a:t>
            </a:r>
            <a:r>
              <a:rPr lang="de-DE" altLang="ja-JP" sz="1600" dirty="0"/>
              <a:t> repulsive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1 3 1.0 1.0 1.12246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1 4 1.0 1.0 1.12246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dump</a:t>
            </a:r>
            <a:r>
              <a:rPr lang="de-DE" altLang="ja-JP" sz="1600" dirty="0"/>
              <a:t>            1 all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dump.micelle</a:t>
            </a:r>
            <a:endParaRPr lang="de-DE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2 all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.*.</a:t>
            </a:r>
            <a:r>
              <a:rPr lang="de-DE" altLang="ja-JP" sz="1600" dirty="0" err="1"/>
              <a:t>jpg</a:t>
            </a:r>
            <a:r>
              <a:rPr lang="de-DE" altLang="ja-JP" sz="1600" dirty="0"/>
              <a:t> type type zoom 1.6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2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1 0.5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3 1.0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4 0.75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3 all </a:t>
            </a:r>
            <a:r>
              <a:rPr lang="de-DE" altLang="ja-JP" sz="1600" dirty="0" err="1"/>
              <a:t>movie</a:t>
            </a:r>
            <a:r>
              <a:rPr lang="de-DE" altLang="ja-JP" sz="1600" dirty="0"/>
              <a:t> 2000 </a:t>
            </a:r>
            <a:r>
              <a:rPr lang="de-DE" altLang="ja-JP" sz="1600" dirty="0" err="1"/>
              <a:t>movie.mpg</a:t>
            </a:r>
            <a:r>
              <a:rPr lang="de-DE" altLang="ja-JP" sz="1600" dirty="0"/>
              <a:t> type type zoom 1.6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3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1 0.5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3 1.0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4 0.75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reset_timestep</a:t>
            </a:r>
            <a:r>
              <a:rPr lang="de-DE" altLang="ja-JP" sz="1600" dirty="0"/>
              <a:t>  0</a:t>
            </a:r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60000</a:t>
            </a:r>
          </a:p>
          <a:p>
            <a:pPr marL="0" indent="0">
              <a:buNone/>
            </a:pPr>
            <a:endParaRPr lang="cs-CZ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in.micelle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4431338" y="2564290"/>
            <a:ext cx="4255462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439424" y="6216780"/>
            <a:ext cx="1714722" cy="364484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06304" y="6127700"/>
            <a:ext cx="24944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00FF"/>
                </a:solidFill>
              </a:rPr>
              <a:t>計算時間がかかるようなら</a:t>
            </a:r>
            <a:br>
              <a:rPr kumimoji="1" lang="en-US" altLang="ja-JP" sz="1600" dirty="0">
                <a:solidFill>
                  <a:srgbClr val="0000FF"/>
                </a:solidFill>
              </a:rPr>
            </a:br>
            <a:r>
              <a:rPr kumimoji="1" lang="ja-JP" altLang="en-US" sz="1600" dirty="0">
                <a:solidFill>
                  <a:srgbClr val="0000FF"/>
                </a:solidFill>
              </a:rPr>
              <a:t>減らす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98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化について（５）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80" y="1106693"/>
            <a:ext cx="897432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de-DE" altLang="ja-JP" sz="1600" dirty="0"/>
              <a:t> LAMMPS 3d </a:t>
            </a:r>
            <a:r>
              <a:rPr lang="de-DE" altLang="ja-JP" sz="1600" dirty="0" err="1"/>
              <a:t>micelle</a:t>
            </a:r>
            <a:r>
              <a:rPr lang="de-DE" altLang="ja-JP" sz="1600" dirty="0"/>
              <a:t> </a:t>
            </a:r>
            <a:r>
              <a:rPr lang="de-DE" altLang="ja-JP" sz="1600" dirty="0" err="1"/>
              <a:t>data</a:t>
            </a:r>
            <a:r>
              <a:rPr lang="de-DE" altLang="ja-JP" sz="1600" dirty="0"/>
              <a:t> </a:t>
            </a:r>
            <a:r>
              <a:rPr lang="de-DE" altLang="ja-JP" sz="1600" dirty="0" err="1"/>
              <a:t>file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1200  </a:t>
            </a:r>
            <a:r>
              <a:rPr lang="de-DE" altLang="ja-JP" sz="1600" dirty="0" err="1"/>
              <a:t>atoms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300  </a:t>
            </a:r>
            <a:r>
              <a:rPr lang="de-DE" altLang="ja-JP" sz="1600" dirty="0" err="1"/>
              <a:t>bonds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angles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dihedrals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impropers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   4 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1  </a:t>
            </a:r>
            <a:r>
              <a:rPr lang="de-DE" altLang="ja-JP" sz="1600" dirty="0" err="1"/>
              <a:t>bond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angle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dihedral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         0  </a:t>
            </a:r>
            <a:r>
              <a:rPr lang="de-DE" altLang="ja-JP" sz="1600" dirty="0" err="1"/>
              <a:t>improper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types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0.0000000E+00   35.85686      </a:t>
            </a:r>
            <a:r>
              <a:rPr lang="de-DE" altLang="ja-JP" sz="1600" dirty="0" err="1"/>
              <a:t>xlo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xhi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0.0000000E+00   35.85686      </a:t>
            </a:r>
            <a:r>
              <a:rPr lang="de-DE" altLang="ja-JP" sz="1600" dirty="0" err="1"/>
              <a:t>ylo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yhi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 0.0000000E+00   0.996023889   </a:t>
            </a:r>
            <a:r>
              <a:rPr lang="de-DE" altLang="ja-JP" sz="1600" dirty="0" err="1"/>
              <a:t>zlo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zhi</a:t>
            </a:r>
            <a:endParaRPr lang="en-US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  <a:r>
              <a:rPr lang="de-DE" altLang="ja-JP" sz="1600" dirty="0" err="1"/>
              <a:t>Masses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     1   1.000000    </a:t>
            </a:r>
          </a:p>
          <a:p>
            <a:pPr marL="0" indent="0">
              <a:buNone/>
            </a:pPr>
            <a:r>
              <a:rPr lang="de-DE" altLang="ja-JP" sz="1600" dirty="0"/>
              <a:t>           2   1.000000    </a:t>
            </a:r>
          </a:p>
          <a:p>
            <a:pPr marL="0" indent="0">
              <a:buNone/>
            </a:pPr>
            <a:r>
              <a:rPr lang="de-DE" altLang="ja-JP" sz="1600" dirty="0"/>
              <a:t>           3   1.000000 </a:t>
            </a:r>
            <a:br>
              <a:rPr lang="de-DE" altLang="ja-JP" sz="1600" dirty="0"/>
            </a:br>
            <a:r>
              <a:rPr lang="de-DE" altLang="ja-JP" sz="1600" dirty="0"/>
              <a:t> 4   1.000000    </a:t>
            </a:r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Atoms</a:t>
            </a:r>
          </a:p>
          <a:p>
            <a:pPr marL="0" indent="0">
              <a:buNone/>
            </a:pPr>
            <a:r>
              <a:rPr lang="de-DE" altLang="ja-JP" sz="1600" dirty="0"/>
              <a:t> </a:t>
            </a:r>
          </a:p>
          <a:p>
            <a:pPr marL="0" indent="0">
              <a:buNone/>
            </a:pPr>
            <a:r>
              <a:rPr lang="de-DE" altLang="ja-JP" sz="1600" dirty="0"/>
              <a:t>      1    139      2   0.000   0.000   0.000</a:t>
            </a:r>
          </a:p>
          <a:p>
            <a:pPr marL="0" indent="0">
              <a:buNone/>
            </a:pPr>
            <a:r>
              <a:rPr lang="de-DE" altLang="ja-JP" sz="1600" dirty="0"/>
              <a:t>      2      0      1   1.195   0.000   0.000</a:t>
            </a:r>
          </a:p>
          <a:p>
            <a:pPr marL="0" indent="0">
              <a:buNone/>
            </a:pPr>
            <a:r>
              <a:rPr lang="de-DE" altLang="ja-JP" sz="1600" dirty="0"/>
              <a:t>      3      0      1   2.390   0.000   0.000</a:t>
            </a:r>
          </a:p>
          <a:p>
            <a:pPr marL="0" indent="0">
              <a:buNone/>
            </a:pPr>
            <a:r>
              <a:rPr lang="de-DE" altLang="ja-JP" sz="1600" dirty="0"/>
              <a:t>      4      0      1   3.586   0.000   0.000</a:t>
            </a:r>
          </a:p>
          <a:p>
            <a:pPr marL="0" indent="0">
              <a:buNone/>
            </a:pPr>
            <a:r>
              <a:rPr lang="de-DE" altLang="ja-JP" sz="1600" dirty="0"/>
              <a:t>      5      0      1   4.781   0.000   0.000</a:t>
            </a:r>
            <a:br>
              <a:rPr lang="de-DE" altLang="ja-JP" sz="1600" dirty="0"/>
            </a:br>
            <a:r>
              <a:rPr lang="de-DE" altLang="ja-JP" sz="1600" dirty="0"/>
              <a:t>...</a:t>
            </a:r>
            <a:endParaRPr lang="cs-CZ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31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data</a:t>
            </a:r>
            <a:r>
              <a:rPr kumimoji="1" lang="en-US" altLang="ja-JP" dirty="0" err="1"/>
              <a:t>.micelle</a:t>
            </a:r>
            <a:r>
              <a:rPr lang="ja-JP" altLang="en-US" dirty="0"/>
              <a:t>（データファイル）</a:t>
            </a:r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69680" y="5782106"/>
            <a:ext cx="347234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21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025231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データファイルのフォーマット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457200" y="1305014"/>
            <a:ext cx="1943100" cy="54164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LAMMPS Description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5 atoms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4 bonds</a:t>
            </a:r>
          </a:p>
          <a:p>
            <a:pPr marL="342900" indent="-342900">
              <a:spcBef>
                <a:spcPts val="0"/>
              </a:spcBef>
            </a:pPr>
            <a:r>
              <a:rPr lang="ja-JP" altLang="ja-JP" sz="1200" dirty="0"/>
              <a:t>1</a:t>
            </a:r>
            <a:r>
              <a:rPr lang="en-US" altLang="ja-JP" sz="1200" dirty="0">
                <a:solidFill>
                  <a:schemeClr val="tx1"/>
                </a:solidFill>
              </a:rPr>
              <a:t> atom types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bond types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xlo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xhi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ylo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yhi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-10.0 10.0 </a:t>
            </a:r>
            <a:r>
              <a:rPr lang="en-US" altLang="ja-JP" sz="1200" dirty="0" err="1">
                <a:solidFill>
                  <a:schemeClr val="tx1"/>
                </a:solidFill>
              </a:rPr>
              <a:t>zlo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zhi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Masses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1 1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Atoms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1 1 1 0.0 0.0 0.0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2 1 1 0.0 0.0 1.0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3 1 1 0.0 0.0 2.0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4 1 1 0.0 0.0 3.0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5 1 1 0.0 0.0 4.0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Bonds</a:t>
            </a:r>
          </a:p>
          <a:p>
            <a:pPr marL="342900" indent="-342900">
              <a:spcBef>
                <a:spcPts val="0"/>
              </a:spcBef>
            </a:pPr>
            <a:endParaRPr lang="en-US" altLang="ja-JP" sz="12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1 1 1 2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2 1 2 3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3 1 3 4</a:t>
            </a:r>
          </a:p>
          <a:p>
            <a:pPr marL="342900" indent="-342900">
              <a:spcBef>
                <a:spcPts val="0"/>
              </a:spcBef>
            </a:pPr>
            <a:r>
              <a:rPr lang="en-US" altLang="ja-JP" sz="1200" dirty="0">
                <a:solidFill>
                  <a:schemeClr val="tx1"/>
                </a:solidFill>
              </a:rPr>
              <a:t>4 1 4 5</a:t>
            </a: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57200" y="905229"/>
            <a:ext cx="220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データファイル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2" name="正方形/長方形 91"/>
          <p:cNvSpPr/>
          <p:nvPr/>
        </p:nvSpPr>
        <p:spPr bwMode="auto">
          <a:xfrm>
            <a:off x="2929760" y="1305013"/>
            <a:ext cx="4851764" cy="40893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Masses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atom type</a:t>
            </a:r>
            <a:r>
              <a:rPr lang="ja-JP" altLang="en-US" dirty="0"/>
              <a:t>番号</a:t>
            </a:r>
            <a:r>
              <a:rPr lang="en-US" altLang="ja-JP" dirty="0"/>
              <a:t>, </a:t>
            </a:r>
            <a:r>
              <a:rPr lang="ja-JP" altLang="en-US" dirty="0"/>
              <a:t>質量 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ja-JP" altLang="en-US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Atoms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粒子番号</a:t>
            </a:r>
            <a:r>
              <a:rPr lang="en-US" altLang="ja-JP" dirty="0"/>
              <a:t>, </a:t>
            </a:r>
            <a:r>
              <a:rPr lang="en-US" altLang="ja-JP" dirty="0" err="1"/>
              <a:t>Mol</a:t>
            </a:r>
            <a:r>
              <a:rPr lang="en-US" altLang="ja-JP" dirty="0"/>
              <a:t>-ID, atom type, x, y, z, </a:t>
            </a:r>
            <a:r>
              <a:rPr lang="en-US" altLang="ja-JP" dirty="0" err="1">
                <a:solidFill>
                  <a:schemeClr val="tx2"/>
                </a:solidFill>
              </a:rPr>
              <a:t>wx</a:t>
            </a:r>
            <a:r>
              <a:rPr lang="en-US" altLang="ja-JP" dirty="0">
                <a:solidFill>
                  <a:schemeClr val="tx2"/>
                </a:solidFill>
              </a:rPr>
              <a:t>, </a:t>
            </a:r>
            <a:r>
              <a:rPr lang="en-US" altLang="ja-JP" dirty="0" err="1">
                <a:solidFill>
                  <a:schemeClr val="tx2"/>
                </a:solidFill>
              </a:rPr>
              <a:t>wy</a:t>
            </a:r>
            <a:r>
              <a:rPr lang="en-US" altLang="ja-JP" dirty="0">
                <a:solidFill>
                  <a:schemeClr val="tx2"/>
                </a:solidFill>
              </a:rPr>
              <a:t>, </a:t>
            </a:r>
            <a:r>
              <a:rPr lang="en-US" altLang="ja-JP" dirty="0" err="1">
                <a:solidFill>
                  <a:schemeClr val="tx2"/>
                </a:solidFill>
              </a:rPr>
              <a:t>wz</a:t>
            </a:r>
            <a:endParaRPr lang="en-US" altLang="ja-JP" dirty="0">
              <a:solidFill>
                <a:schemeClr val="tx2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Velocities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粒子番号</a:t>
            </a:r>
            <a:r>
              <a:rPr lang="en-US" altLang="ja-JP" dirty="0"/>
              <a:t>, </a:t>
            </a:r>
            <a:r>
              <a:rPr lang="en-US" altLang="ja-JP" dirty="0" err="1"/>
              <a:t>vx</a:t>
            </a:r>
            <a:r>
              <a:rPr lang="en-US" altLang="ja-JP" dirty="0"/>
              <a:t>, </a:t>
            </a:r>
            <a:r>
              <a:rPr lang="en-US" altLang="ja-JP" dirty="0" err="1"/>
              <a:t>vy</a:t>
            </a:r>
            <a:r>
              <a:rPr lang="en-US" altLang="ja-JP" dirty="0"/>
              <a:t>, </a:t>
            </a:r>
            <a:r>
              <a:rPr lang="en-US" altLang="ja-JP" dirty="0" err="1"/>
              <a:t>vz</a:t>
            </a: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en-US" altLang="ja-JP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US" altLang="ja-JP" dirty="0"/>
              <a:t>Bonds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ja-JP" altLang="en-US" dirty="0"/>
              <a:t>ボンド番号</a:t>
            </a:r>
            <a:r>
              <a:rPr lang="en-US" altLang="ja-JP" dirty="0"/>
              <a:t>, bond type, bond1, bond2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929760" y="905229"/>
            <a:ext cx="228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00FF"/>
                </a:solidFill>
              </a:rPr>
              <a:t>データフォーマット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42493" y="5426464"/>
            <a:ext cx="5140737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r>
              <a:rPr lang="en-US" altLang="ja-JP" sz="1600" dirty="0"/>
              <a:t>※ Masses</a:t>
            </a:r>
            <a:r>
              <a:rPr lang="ja-JP" altLang="en-US" sz="1600" dirty="0"/>
              <a:t>と</a:t>
            </a:r>
            <a:r>
              <a:rPr lang="en-US" altLang="ja-JP" sz="1600" dirty="0"/>
              <a:t>Atoms</a:t>
            </a:r>
            <a:r>
              <a:rPr lang="ja-JP" altLang="en-US" sz="1600" dirty="0"/>
              <a:t>の間に、力場 パラメータを記録する</a:t>
            </a:r>
            <a:br>
              <a:rPr lang="en-US" altLang="ja-JP" sz="1600" dirty="0"/>
            </a:br>
            <a:r>
              <a:rPr lang="ja-JP" altLang="en-US" sz="1600" dirty="0"/>
              <a:t>場合もある。</a:t>
            </a:r>
            <a:endParaRPr lang="en-US" altLang="ja-JP" sz="1600" dirty="0"/>
          </a:p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r>
              <a:rPr lang="en-US" altLang="ja-JP" sz="1600" dirty="0"/>
              <a:t>※ Bonds</a:t>
            </a:r>
            <a:r>
              <a:rPr lang="ja-JP" altLang="en-US" sz="1600" dirty="0"/>
              <a:t>の後に、</a:t>
            </a:r>
            <a:r>
              <a:rPr lang="en-US" altLang="ja-JP" sz="1600" dirty="0"/>
              <a:t>Angles, Dihedrals, </a:t>
            </a:r>
            <a:r>
              <a:rPr lang="en-US" altLang="ja-JP" sz="1600" dirty="0" err="1"/>
              <a:t>Impropers</a:t>
            </a:r>
            <a:r>
              <a:rPr lang="ja-JP" altLang="en-US" sz="1600" dirty="0"/>
              <a:t>を記録する場合もある。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733051" y="5480748"/>
            <a:ext cx="575595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1308646" y="5444663"/>
            <a:ext cx="2501693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速度データを含む場合</a:t>
            </a:r>
            <a:br>
              <a:rPr lang="en-US" altLang="ja-JP" sz="1600" dirty="0"/>
            </a:br>
            <a:r>
              <a:rPr lang="ja-JP" altLang="en-US" sz="1600" dirty="0"/>
              <a:t>　　</a:t>
            </a:r>
            <a:r>
              <a:rPr lang="en-US" altLang="ja-JP" sz="1600" dirty="0"/>
              <a:t>(Atoms</a:t>
            </a:r>
            <a:r>
              <a:rPr lang="ja-JP" altLang="en-US" sz="1600" dirty="0"/>
              <a:t>と</a:t>
            </a:r>
            <a:r>
              <a:rPr lang="en-US" altLang="ja-JP" sz="1600" dirty="0"/>
              <a:t>Bonds</a:t>
            </a:r>
            <a:r>
              <a:rPr lang="ja-JP" altLang="en-US" sz="1600" dirty="0"/>
              <a:t>の間</a:t>
            </a:r>
            <a:r>
              <a:rPr lang="en-US" altLang="ja-JP" sz="1600" dirty="0"/>
              <a:t>) </a:t>
            </a:r>
          </a:p>
          <a:p>
            <a:r>
              <a:rPr lang="en-US" altLang="ja-JP" sz="1600" dirty="0"/>
              <a:t>Velocities</a:t>
            </a:r>
          </a:p>
          <a:p>
            <a:r>
              <a:rPr lang="nb-NO" altLang="ja-JP" sz="1600" dirty="0"/>
              <a:t>1 0.5 0.5 0.5</a:t>
            </a: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310844" y="2440805"/>
            <a:ext cx="1313626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周期境界条件 の</a:t>
            </a:r>
            <a:r>
              <a:rPr lang="en-US" altLang="ja-JP" sz="1400" dirty="0"/>
              <a:t>wrap</a:t>
            </a:r>
            <a:r>
              <a:rPr lang="ja-JP" altLang="en-US" sz="1400" dirty="0"/>
              <a:t>数</a:t>
            </a:r>
            <a:endParaRPr kumimoji="1" lang="ja-JP" altLang="en-US" sz="1400" dirty="0"/>
          </a:p>
        </p:txBody>
      </p:sp>
      <p:sp>
        <p:nvSpPr>
          <p:cNvPr id="13" name="角丸四角形 12"/>
          <p:cNvSpPr/>
          <p:nvPr/>
        </p:nvSpPr>
        <p:spPr bwMode="auto">
          <a:xfrm>
            <a:off x="2957316" y="1733505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4" name="角丸四角形 13"/>
          <p:cNvSpPr/>
          <p:nvPr/>
        </p:nvSpPr>
        <p:spPr bwMode="auto">
          <a:xfrm>
            <a:off x="2957316" y="2695199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5" name="角丸四角形 14"/>
          <p:cNvSpPr/>
          <p:nvPr/>
        </p:nvSpPr>
        <p:spPr bwMode="auto">
          <a:xfrm>
            <a:off x="2957316" y="3677956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6" name="角丸四角形 15"/>
          <p:cNvSpPr/>
          <p:nvPr/>
        </p:nvSpPr>
        <p:spPr bwMode="auto">
          <a:xfrm>
            <a:off x="2957316" y="4682331"/>
            <a:ext cx="1045953" cy="26882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7" name="角丸四角形 16"/>
          <p:cNvSpPr/>
          <p:nvPr/>
        </p:nvSpPr>
        <p:spPr bwMode="auto">
          <a:xfrm>
            <a:off x="457200" y="3382109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8" name="角丸四角形 17"/>
          <p:cNvSpPr/>
          <p:nvPr/>
        </p:nvSpPr>
        <p:spPr bwMode="auto">
          <a:xfrm>
            <a:off x="457200" y="4081059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19" name="角丸四角形 18"/>
          <p:cNvSpPr/>
          <p:nvPr/>
        </p:nvSpPr>
        <p:spPr bwMode="auto">
          <a:xfrm>
            <a:off x="457200" y="5567685"/>
            <a:ext cx="795600" cy="2232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  <p:sp>
        <p:nvSpPr>
          <p:cNvPr id="20" name="角丸四角形 19"/>
          <p:cNvSpPr/>
          <p:nvPr/>
        </p:nvSpPr>
        <p:spPr bwMode="auto">
          <a:xfrm>
            <a:off x="1340800" y="5984407"/>
            <a:ext cx="1045953" cy="234000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/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88626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780"/>
            <a:ext cx="8229600" cy="711118"/>
          </a:xfrm>
        </p:spPr>
        <p:txBody>
          <a:bodyPr/>
          <a:lstStyle/>
          <a:p>
            <a:r>
              <a:rPr lang="en-US" altLang="ja-JP" dirty="0"/>
              <a:t>micelle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02052"/>
            <a:ext cx="8068198" cy="6155947"/>
          </a:xfrm>
        </p:spPr>
        <p:txBody>
          <a:bodyPr>
            <a:normAutofit/>
          </a:bodyPr>
          <a:lstStyle/>
          <a:p>
            <a:r>
              <a:rPr lang="en-US" altLang="ja-JP" sz="2800" dirty="0" err="1"/>
              <a:t>in.micelle</a:t>
            </a:r>
            <a:r>
              <a:rPr lang="ja-JP" altLang="en-US" sz="2800" dirty="0"/>
              <a:t> と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data.micelle</a:t>
            </a:r>
            <a:r>
              <a:rPr lang="en-US" altLang="ja-JP" sz="2800" dirty="0"/>
              <a:t> </a:t>
            </a:r>
            <a:r>
              <a:rPr lang="ja-JP" altLang="en-US" sz="2800" dirty="0"/>
              <a:t>の編集後、実行</a:t>
            </a:r>
            <a:br>
              <a:rPr lang="en-US" altLang="ja-JP" sz="2800" dirty="0"/>
            </a:br>
            <a:r>
              <a:rPr lang="en-US" altLang="en-US" sz="2400" dirty="0"/>
              <a:t>$ </a:t>
            </a:r>
            <a:r>
              <a:rPr lang="en-US" altLang="ja-JP" sz="2400" dirty="0" err="1"/>
              <a:t>lammps</a:t>
            </a:r>
            <a:r>
              <a:rPr lang="en-US" altLang="en-US" sz="2400" dirty="0"/>
              <a:t> &lt; </a:t>
            </a:r>
            <a:r>
              <a:rPr lang="en-US" altLang="en-US" sz="2400" dirty="0" err="1"/>
              <a:t>in.</a:t>
            </a:r>
            <a:r>
              <a:rPr lang="en-US" altLang="ja-JP" sz="2400" dirty="0" err="1"/>
              <a:t>micelle</a:t>
            </a:r>
            <a:endParaRPr lang="en-US" altLang="ja-JP" sz="2400" dirty="0"/>
          </a:p>
          <a:p>
            <a:r>
              <a:rPr lang="en-US" altLang="ja-JP" sz="2400" dirty="0" err="1"/>
              <a:t>dump.micelle</a:t>
            </a:r>
            <a:r>
              <a:rPr lang="en-US" altLang="ja-JP" sz="2400" dirty="0"/>
              <a:t>  </a:t>
            </a:r>
            <a:r>
              <a:rPr lang="ja-JP" altLang="en-US" sz="2400" dirty="0"/>
              <a:t>を開く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図 6" descr="スクリーンショット 2017-11-19 14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" y="2111908"/>
            <a:ext cx="4542790" cy="472948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454349" y="2153731"/>
            <a:ext cx="245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VMD</a:t>
            </a:r>
            <a:r>
              <a:rPr kumimoji="1" lang="ja-JP" altLang="en-US" dirty="0"/>
              <a:t>で可視化すると、</a:t>
            </a:r>
            <a:r>
              <a:rPr kumimoji="1" lang="en-US" altLang="ja-JP" dirty="0"/>
              <a:t>3D</a:t>
            </a:r>
            <a:r>
              <a:rPr kumimoji="1" lang="ja-JP" altLang="en-US" dirty="0"/>
              <a:t> になったことが確認出来る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4530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en-US" altLang="ja-JP" dirty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化について（１）</a:t>
            </a:r>
            <a:endParaRPr kumimoji="1" lang="ja-JP" alt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04800" y="1295400"/>
            <a:ext cx="85344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変更点（</a:t>
            </a:r>
            <a:r>
              <a:rPr lang="en-US" altLang="ja-JP" sz="2800" dirty="0"/>
              <a:t>in</a:t>
            </a:r>
            <a:r>
              <a:rPr lang="ja-JP" altLang="en-US" sz="2800" dirty="0"/>
              <a:t>ファイル）</a:t>
            </a:r>
            <a:endParaRPr lang="en-US" altLang="ja-JP" sz="2800" dirty="0"/>
          </a:p>
          <a:p>
            <a:pPr lvl="1"/>
            <a:r>
              <a:rPr lang="en-US" altLang="ja-JP" sz="2400" dirty="0"/>
              <a:t>Dimension</a:t>
            </a:r>
            <a:r>
              <a:rPr lang="ja-JP" altLang="en-US" sz="2400" dirty="0"/>
              <a:t>文</a:t>
            </a:r>
            <a:r>
              <a:rPr lang="en-US" altLang="ja-JP" sz="2400" dirty="0"/>
              <a:t> </a:t>
            </a:r>
            <a:r>
              <a:rPr lang="ja-JP" altLang="en-US" sz="2400" dirty="0"/>
              <a:t>コメントアウト</a:t>
            </a:r>
            <a:endParaRPr lang="en-US" altLang="ja-JP" sz="2400" dirty="0"/>
          </a:p>
          <a:p>
            <a:pPr lvl="1"/>
            <a:r>
              <a:rPr lang="en-US" altLang="ja-JP" sz="2400" dirty="0"/>
              <a:t>Lattice</a:t>
            </a:r>
            <a:r>
              <a:rPr lang="ja-JP" altLang="en-US" sz="2400" dirty="0"/>
              <a:t>コマンド　→　</a:t>
            </a:r>
            <a:r>
              <a:rPr lang="en-US" altLang="ja-JP" sz="2400" dirty="0"/>
              <a:t>lattice         </a:t>
            </a:r>
            <a:r>
              <a:rPr lang="en-US" altLang="ja-JP" sz="2400" dirty="0" err="1"/>
              <a:t>sc</a:t>
            </a:r>
            <a:r>
              <a:rPr lang="en-US" altLang="ja-JP" sz="2400" dirty="0"/>
              <a:t> 0.001</a:t>
            </a:r>
          </a:p>
          <a:p>
            <a:pPr marL="914400" lvl="2" indent="0">
              <a:buNone/>
            </a:pPr>
            <a:r>
              <a:rPr lang="ja-JP" altLang="en-US" dirty="0"/>
              <a:t>濃度を下げて、オーバラップを解除</a:t>
            </a:r>
            <a:endParaRPr lang="en-US" altLang="ja-JP" dirty="0"/>
          </a:p>
          <a:p>
            <a:pPr lvl="1"/>
            <a:r>
              <a:rPr lang="en-US" altLang="ja-JP" sz="2400" dirty="0"/>
              <a:t>Region</a:t>
            </a:r>
            <a:r>
              <a:rPr lang="ja-JP" altLang="en-US" sz="2400" dirty="0"/>
              <a:t>コマンドを変更。</a:t>
            </a:r>
            <a:endParaRPr lang="en-US" altLang="ja-JP" sz="2400" dirty="0"/>
          </a:p>
          <a:p>
            <a:pPr marL="914400" lvl="2" indent="0">
              <a:buFont typeface="Arial"/>
              <a:buNone/>
            </a:pPr>
            <a:r>
              <a:rPr lang="en-US" altLang="ja-JP" dirty="0"/>
              <a:t>region          box block 0 30 0 30 0 30</a:t>
            </a:r>
          </a:p>
          <a:p>
            <a:pPr lvl="1"/>
            <a:r>
              <a:rPr lang="en-US" altLang="ja-JP" sz="2400" dirty="0"/>
              <a:t>Fix-enforce2d</a:t>
            </a:r>
            <a:r>
              <a:rPr lang="ja-JP" altLang="en-US" sz="2400" dirty="0"/>
              <a:t>を、コメントアウト</a:t>
            </a:r>
            <a:endParaRPr lang="en-US" altLang="ja-JP" sz="2400" dirty="0"/>
          </a:p>
          <a:p>
            <a:pPr marL="400050" lvl="1" indent="0">
              <a:buNone/>
            </a:pPr>
            <a:r>
              <a:rPr lang="ja-JP" altLang="en-US" sz="2400" dirty="0">
                <a:solidFill>
                  <a:srgbClr val="0000FF"/>
                </a:solidFill>
              </a:rPr>
              <a:t>（計算時間がかかるようなら、 </a:t>
            </a:r>
            <a:r>
              <a:rPr lang="en-US" altLang="ja-JP" sz="2400" dirty="0">
                <a:solidFill>
                  <a:srgbClr val="0000FF"/>
                </a:solidFill>
              </a:rPr>
              <a:t>run </a:t>
            </a:r>
            <a:r>
              <a:rPr lang="is-IS" altLang="ja-JP" sz="2400" dirty="0">
                <a:solidFill>
                  <a:srgbClr val="0000FF"/>
                </a:solidFill>
              </a:rPr>
              <a:t>50000</a:t>
            </a:r>
            <a:r>
              <a:rPr lang="en-US" altLang="ja-JP" sz="2400" dirty="0">
                <a:solidFill>
                  <a:srgbClr val="0000FF"/>
                </a:solidFill>
              </a:rPr>
              <a:t> </a:t>
            </a:r>
            <a:r>
              <a:rPr lang="ja-JP" altLang="en-US" sz="2400" dirty="0">
                <a:solidFill>
                  <a:srgbClr val="0000FF"/>
                </a:solidFill>
              </a:rPr>
              <a:t>の回数を減らす）</a:t>
            </a:r>
            <a:endParaRPr lang="en-US" altLang="ja-JP" sz="2400" dirty="0">
              <a:solidFill>
                <a:srgbClr val="0000FF"/>
              </a:solidFill>
            </a:endParaRPr>
          </a:p>
          <a:p>
            <a:pPr lvl="1"/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779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化について（２）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# Big colloid particles and small LJ particles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units           </a:t>
            </a:r>
            <a:r>
              <a:rPr lang="en-US" altLang="ja-JP" sz="1600" dirty="0" err="1"/>
              <a:t>lj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 err="1"/>
              <a:t>atom_style</a:t>
            </a:r>
            <a:r>
              <a:rPr lang="en-US" altLang="ja-JP" sz="1600" dirty="0"/>
              <a:t>      sphere</a:t>
            </a:r>
          </a:p>
          <a:p>
            <a:pPr marL="0" indent="0">
              <a:buNone/>
            </a:pPr>
            <a:r>
              <a:rPr lang="en-US" altLang="ja-JP" sz="1600" dirty="0"/>
              <a:t># dimension     2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lattice         </a:t>
            </a:r>
            <a:r>
              <a:rPr lang="en-US" altLang="ja-JP" sz="1600" dirty="0" err="1"/>
              <a:t>sc</a:t>
            </a:r>
            <a:r>
              <a:rPr lang="en-US" altLang="ja-JP" sz="1600" dirty="0"/>
              <a:t> 0.001</a:t>
            </a:r>
          </a:p>
          <a:p>
            <a:pPr marL="0" indent="0">
              <a:buNone/>
            </a:pPr>
            <a:r>
              <a:rPr lang="en-US" altLang="ja-JP" sz="1600" dirty="0"/>
              <a:t>region          box block 0 30 0 30 0 30</a:t>
            </a:r>
          </a:p>
          <a:p>
            <a:pPr marL="0" indent="0">
              <a:buNone/>
            </a:pPr>
            <a:r>
              <a:rPr lang="en-US" altLang="ja-JP" sz="1600" dirty="0" err="1"/>
              <a:t>create_box</a:t>
            </a:r>
            <a:r>
              <a:rPr lang="en-US" altLang="ja-JP" sz="1600" dirty="0"/>
              <a:t>      2 box</a:t>
            </a:r>
          </a:p>
          <a:p>
            <a:pPr marL="0" indent="0">
              <a:buNone/>
            </a:pPr>
            <a:r>
              <a:rPr lang="en-US" altLang="ja-JP" sz="1600" dirty="0" err="1"/>
              <a:t>create_atoms</a:t>
            </a:r>
            <a:r>
              <a:rPr lang="en-US" altLang="ja-JP" sz="1600" dirty="0"/>
              <a:t>    1 box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set             group all type/fraction 2 0.96 23984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set             type 1 mass 9</a:t>
            </a:r>
          </a:p>
          <a:p>
            <a:pPr marL="0" indent="0">
              <a:buNone/>
            </a:pPr>
            <a:r>
              <a:rPr lang="en-US" altLang="ja-JP" sz="1600" dirty="0"/>
              <a:t>set             type 2 mass 1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velocity        all create 1.44 87287 loop </a:t>
            </a:r>
            <a:r>
              <a:rPr lang="en-US" altLang="ja-JP" sz="1600" dirty="0" err="1"/>
              <a:t>geom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# multi neighbor and </a:t>
            </a:r>
            <a:r>
              <a:rPr lang="en-US" altLang="ja-JP" sz="1600" dirty="0" err="1"/>
              <a:t>comm</a:t>
            </a:r>
            <a:r>
              <a:rPr lang="en-US" altLang="ja-JP" sz="1600" dirty="0"/>
              <a:t> for efficiency</a:t>
            </a:r>
          </a:p>
          <a:p>
            <a:pPr marL="0" indent="0">
              <a:buNone/>
            </a:pPr>
            <a:r>
              <a:rPr lang="en-US" altLang="ja-JP" sz="1600" dirty="0"/>
              <a:t>neighbor        1 multi</a:t>
            </a:r>
          </a:p>
          <a:p>
            <a:pPr marL="0" indent="0">
              <a:buNone/>
            </a:pPr>
            <a:r>
              <a:rPr lang="en-US" altLang="ja-JP" sz="1600" dirty="0" err="1"/>
              <a:t>neigh_modify</a:t>
            </a:r>
            <a:r>
              <a:rPr lang="en-US" altLang="ja-JP" sz="1600" dirty="0"/>
              <a:t>    delay 0</a:t>
            </a:r>
          </a:p>
          <a:p>
            <a:pPr marL="0" indent="0">
              <a:buNone/>
            </a:pPr>
            <a:r>
              <a:rPr lang="en-US" altLang="ja-JP" sz="1600" dirty="0" err="1"/>
              <a:t>comm_modify</a:t>
            </a:r>
            <a:r>
              <a:rPr lang="en-US" altLang="ja-JP" sz="1600" dirty="0"/>
              <a:t>     mode multi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/>
              <a:t># </a:t>
            </a:r>
            <a:r>
              <a:rPr lang="de-DE" altLang="ja-JP" sz="1600" dirty="0" err="1"/>
              <a:t>colloid</a:t>
            </a:r>
            <a:r>
              <a:rPr lang="de-DE" altLang="ja-JP" sz="1600" dirty="0"/>
              <a:t> potential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pair_style</a:t>
            </a:r>
            <a:r>
              <a:rPr lang="de-DE" altLang="ja-JP" sz="1600" dirty="0"/>
              <a:t>      </a:t>
            </a:r>
            <a:r>
              <a:rPr lang="de-DE" altLang="ja-JP" sz="1600" dirty="0" err="1"/>
              <a:t>colloid</a:t>
            </a:r>
            <a:r>
              <a:rPr lang="de-DE" altLang="ja-JP" sz="1600" dirty="0"/>
              <a:t> 12.5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1 1  1.0 1.0 5.0 5.0 12.5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1 2  5.0 1.0 5.0 0.0 7.0</a:t>
            </a:r>
          </a:p>
          <a:p>
            <a:pPr marL="0" indent="0">
              <a:buNone/>
            </a:pPr>
            <a:r>
              <a:rPr lang="de-DE" altLang="ja-JP" sz="1600" dirty="0" err="1"/>
              <a:t>pair_coeff</a:t>
            </a:r>
            <a:r>
              <a:rPr lang="de-DE" altLang="ja-JP" sz="1600" dirty="0"/>
              <a:t>      2 2 10.0 1.0 0.0 0.0 2.5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fix             1 all </a:t>
            </a:r>
            <a:r>
              <a:rPr lang="de-DE" altLang="ja-JP" sz="1600" dirty="0" err="1"/>
              <a:t>npt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2.0 2.0 1.0 </a:t>
            </a:r>
            <a:r>
              <a:rPr lang="de-DE" altLang="ja-JP" sz="1600" dirty="0" err="1"/>
              <a:t>iso</a:t>
            </a:r>
            <a:r>
              <a:rPr lang="de-DE" altLang="ja-JP" sz="1600" dirty="0"/>
              <a:t> 0.0 1.0 10.0 </a:t>
            </a:r>
            <a:r>
              <a:rPr lang="de-DE" altLang="ja-JP" sz="1600" dirty="0" err="1"/>
              <a:t>drag</a:t>
            </a:r>
            <a:r>
              <a:rPr lang="de-DE" altLang="ja-JP" sz="1600" dirty="0"/>
              <a:t> 1.0 &amp;</a:t>
            </a:r>
          </a:p>
          <a:p>
            <a:pPr marL="0" indent="0">
              <a:buNone/>
            </a:pPr>
            <a:r>
              <a:rPr lang="de-DE" altLang="ja-JP" sz="1600" dirty="0"/>
              <a:t>                </a:t>
            </a:r>
            <a:r>
              <a:rPr lang="de-DE" altLang="ja-JP" sz="1600" dirty="0" err="1"/>
              <a:t>mtk</a:t>
            </a:r>
            <a:r>
              <a:rPr lang="de-DE" altLang="ja-JP" sz="1600" dirty="0"/>
              <a:t> </a:t>
            </a:r>
            <a:r>
              <a:rPr lang="de-DE" altLang="ja-JP" sz="1600" dirty="0" err="1"/>
              <a:t>no</a:t>
            </a:r>
            <a:r>
              <a:rPr lang="de-DE" altLang="ja-JP" sz="1600" dirty="0"/>
              <a:t> </a:t>
            </a:r>
            <a:r>
              <a:rPr lang="de-DE" altLang="ja-JP" sz="1600" dirty="0" err="1"/>
              <a:t>pchain</a:t>
            </a:r>
            <a:r>
              <a:rPr lang="de-DE" altLang="ja-JP" sz="1600" dirty="0"/>
              <a:t> 0 </a:t>
            </a:r>
            <a:r>
              <a:rPr lang="de-DE" altLang="ja-JP" sz="1600" dirty="0" err="1"/>
              <a:t>tchain</a:t>
            </a:r>
            <a:r>
              <a:rPr lang="de-DE" altLang="ja-JP" sz="1600" dirty="0"/>
              <a:t> 1</a:t>
            </a:r>
          </a:p>
          <a:p>
            <a:pPr marL="0" indent="0">
              <a:buNone/>
            </a:pPr>
            <a:r>
              <a:rPr lang="de-DE" altLang="ja-JP" sz="1600" dirty="0"/>
              <a:t># fix           2 all enforce2d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dump</a:t>
            </a:r>
            <a:r>
              <a:rPr lang="de-DE" altLang="ja-JP" sz="1600" dirty="0"/>
              <a:t>            1 all </a:t>
            </a:r>
            <a:r>
              <a:rPr lang="de-DE" altLang="ja-JP" sz="1600" dirty="0" err="1"/>
              <a:t>atom</a:t>
            </a:r>
            <a:r>
              <a:rPr lang="de-DE" altLang="ja-JP" sz="1600" dirty="0"/>
              <a:t> 1000 </a:t>
            </a:r>
            <a:r>
              <a:rPr lang="de-DE" altLang="ja-JP" sz="1600" dirty="0" err="1"/>
              <a:t>dump.colloid</a:t>
            </a:r>
            <a:endParaRPr lang="de-DE" altLang="ja-JP" sz="1600" dirty="0"/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>
                <a:sym typeface="Wingdings"/>
              </a:rPr>
              <a:t> </a:t>
            </a:r>
            <a:r>
              <a:rPr lang="ja-JP" altLang="en-US" sz="1600" dirty="0">
                <a:sym typeface="Wingdings"/>
              </a:rPr>
              <a:t>続く</a:t>
            </a:r>
            <a:endParaRPr lang="de-DE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in.colloid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93640" y="2307425"/>
            <a:ext cx="1555490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3640" y="2824309"/>
            <a:ext cx="173519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3640" y="3188793"/>
            <a:ext cx="311293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31339" y="5183848"/>
            <a:ext cx="231359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1339" y="5741088"/>
            <a:ext cx="3667376" cy="364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635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714624"/>
          </a:xfrm>
        </p:spPr>
        <p:txBody>
          <a:bodyPr/>
          <a:lstStyle/>
          <a:p>
            <a:r>
              <a:rPr lang="en-US" altLang="ja-JP" dirty="0"/>
              <a:t>colloid</a:t>
            </a:r>
            <a:r>
              <a:rPr lang="ja-JP" altLang="en-US" dirty="0"/>
              <a:t>の</a:t>
            </a:r>
            <a:r>
              <a:rPr lang="en-US" altLang="ja-JP" dirty="0"/>
              <a:t>3D</a:t>
            </a:r>
            <a:r>
              <a:rPr lang="ja-JP" altLang="en-US" dirty="0"/>
              <a:t>化について（３）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680" y="1106693"/>
            <a:ext cx="8686800" cy="5727343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>
              <a:buFont typeface="Wingdings" charset="0"/>
              <a:buChar char="à"/>
            </a:pPr>
            <a:r>
              <a:rPr lang="ja-JP" altLang="en-US" sz="1600" dirty="0">
                <a:sym typeface="Wingdings"/>
              </a:rPr>
              <a:t>続く</a:t>
            </a:r>
            <a:endParaRPr lang="en-US" altLang="ja-JP" sz="1600" dirty="0">
              <a:sym typeface="Wingdings"/>
            </a:endParaRP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2 all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 1000 </a:t>
            </a:r>
            <a:r>
              <a:rPr lang="de-DE" altLang="ja-JP" sz="1600" dirty="0" err="1"/>
              <a:t>image</a:t>
            </a:r>
            <a:r>
              <a:rPr lang="de-DE" altLang="ja-JP" sz="1600" dirty="0"/>
              <a:t>.*.</a:t>
            </a:r>
            <a:r>
              <a:rPr lang="de-DE" altLang="ja-JP" sz="1600" dirty="0" err="1"/>
              <a:t>jpg</a:t>
            </a:r>
            <a:r>
              <a:rPr lang="de-DE" altLang="ja-JP" sz="1600" dirty="0"/>
              <a:t> type type &amp;</a:t>
            </a:r>
          </a:p>
          <a:p>
            <a:pPr marL="0" indent="0">
              <a:buNone/>
            </a:pPr>
            <a:r>
              <a:rPr lang="de-DE" altLang="ja-JP" sz="1600" dirty="0"/>
              <a:t>#               zoom 1.5 </a:t>
            </a:r>
            <a:r>
              <a:rPr lang="de-DE" altLang="ja-JP" sz="1600" dirty="0" err="1"/>
              <a:t>center</a:t>
            </a:r>
            <a:r>
              <a:rPr lang="de-DE" altLang="ja-JP" sz="1600" dirty="0"/>
              <a:t> d 0.5 0.5 0.5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2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1 5.0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</a:t>
            </a:r>
            <a:r>
              <a:rPr lang="de-DE" altLang="ja-JP" sz="1600" dirty="0"/>
              <a:t>           3 all </a:t>
            </a:r>
            <a:r>
              <a:rPr lang="de-DE" altLang="ja-JP" sz="1600" dirty="0" err="1"/>
              <a:t>movie</a:t>
            </a:r>
            <a:r>
              <a:rPr lang="de-DE" altLang="ja-JP" sz="1600" dirty="0"/>
              <a:t> 1000 </a:t>
            </a:r>
            <a:r>
              <a:rPr lang="de-DE" altLang="ja-JP" sz="1600" dirty="0" err="1"/>
              <a:t>movie.mpg</a:t>
            </a:r>
            <a:r>
              <a:rPr lang="de-DE" altLang="ja-JP" sz="1600" dirty="0"/>
              <a:t> type type &amp;</a:t>
            </a:r>
          </a:p>
          <a:p>
            <a:pPr marL="0" indent="0">
              <a:buNone/>
            </a:pPr>
            <a:r>
              <a:rPr lang="de-DE" altLang="ja-JP" sz="1600" dirty="0"/>
              <a:t>#               zoom 1.5 </a:t>
            </a:r>
            <a:r>
              <a:rPr lang="de-DE" altLang="ja-JP" sz="1600" dirty="0" err="1"/>
              <a:t>center</a:t>
            </a:r>
            <a:r>
              <a:rPr lang="de-DE" altLang="ja-JP" sz="1600" dirty="0"/>
              <a:t> d 0.5 0.5 0.5</a:t>
            </a:r>
          </a:p>
          <a:p>
            <a:pPr marL="0" indent="0">
              <a:buNone/>
            </a:pPr>
            <a:r>
              <a:rPr lang="de-DE" altLang="ja-JP" sz="1600" dirty="0"/>
              <a:t>#</a:t>
            </a:r>
            <a:r>
              <a:rPr lang="de-DE" altLang="ja-JP" sz="1600" dirty="0" err="1"/>
              <a:t>dump_modify</a:t>
            </a:r>
            <a:r>
              <a:rPr lang="de-DE" altLang="ja-JP" sz="1600" dirty="0"/>
              <a:t>    3 pad 5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1 5.0 </a:t>
            </a:r>
            <a:r>
              <a:rPr lang="de-DE" altLang="ja-JP" sz="1600" dirty="0" err="1"/>
              <a:t>adiam</a:t>
            </a:r>
            <a:r>
              <a:rPr lang="de-DE" altLang="ja-JP" sz="1600" dirty="0"/>
              <a:t> 2 1.5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thermo_style</a:t>
            </a:r>
            <a:r>
              <a:rPr lang="de-DE" altLang="ja-JP" sz="1600" dirty="0"/>
              <a:t>    </a:t>
            </a:r>
            <a:r>
              <a:rPr lang="de-DE" altLang="ja-JP" sz="1600" dirty="0" err="1"/>
              <a:t>custom</a:t>
            </a:r>
            <a:r>
              <a:rPr lang="de-DE" altLang="ja-JP" sz="1600" dirty="0"/>
              <a:t> </a:t>
            </a:r>
            <a:r>
              <a:rPr lang="de-DE" altLang="ja-JP" sz="1600" dirty="0" err="1"/>
              <a:t>step</a:t>
            </a:r>
            <a:r>
              <a:rPr lang="de-DE" altLang="ja-JP" sz="1600" dirty="0"/>
              <a:t> </a:t>
            </a:r>
            <a:r>
              <a:rPr lang="de-DE" altLang="ja-JP" sz="1600" dirty="0" err="1"/>
              <a:t>temp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epair</a:t>
            </a:r>
            <a:r>
              <a:rPr lang="de-DE" altLang="ja-JP" sz="1600" dirty="0"/>
              <a:t> </a:t>
            </a:r>
            <a:r>
              <a:rPr lang="de-DE" altLang="ja-JP" sz="1600" dirty="0" err="1"/>
              <a:t>etotal</a:t>
            </a:r>
            <a:r>
              <a:rPr lang="de-DE" altLang="ja-JP" sz="1600" dirty="0"/>
              <a:t> press </a:t>
            </a:r>
            <a:r>
              <a:rPr lang="de-DE" altLang="ja-JP" sz="1600" dirty="0" err="1"/>
              <a:t>vol</a:t>
            </a: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thermo</a:t>
            </a:r>
            <a:r>
              <a:rPr lang="de-DE" altLang="ja-JP" sz="1600" dirty="0"/>
              <a:t>          1000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timestep</a:t>
            </a:r>
            <a:r>
              <a:rPr lang="de-DE" altLang="ja-JP" sz="1600" dirty="0"/>
              <a:t>        0.005</a:t>
            </a:r>
          </a:p>
          <a:p>
            <a:pPr marL="0" indent="0">
              <a:buNone/>
            </a:pPr>
            <a:endParaRPr lang="de-DE" altLang="ja-JP" sz="1600" dirty="0"/>
          </a:p>
          <a:p>
            <a:pPr marL="0" indent="0">
              <a:buNone/>
            </a:pPr>
            <a:r>
              <a:rPr lang="de-DE" altLang="ja-JP" sz="1600" dirty="0" err="1"/>
              <a:t>run</a:t>
            </a:r>
            <a:r>
              <a:rPr lang="de-DE" altLang="ja-JP" sz="1600" dirty="0"/>
              <a:t>             50000</a:t>
            </a:r>
            <a:endParaRPr lang="en-US" altLang="ja-JP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7200" y="654048"/>
            <a:ext cx="25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in.colloid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97110" y="6216780"/>
            <a:ext cx="1714722" cy="364484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75630" y="6127700"/>
            <a:ext cx="24944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00FF"/>
                </a:solidFill>
              </a:rPr>
              <a:t>計算時間がかかるようなら</a:t>
            </a:r>
            <a:br>
              <a:rPr kumimoji="1" lang="en-US" altLang="ja-JP" sz="1600" dirty="0">
                <a:solidFill>
                  <a:srgbClr val="0000FF"/>
                </a:solidFill>
              </a:rPr>
            </a:br>
            <a:r>
              <a:rPr kumimoji="1" lang="ja-JP" altLang="en-US" sz="1600" dirty="0">
                <a:solidFill>
                  <a:srgbClr val="0000FF"/>
                </a:solidFill>
              </a:rPr>
              <a:t>減らす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716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/>
              <a:t>サイズを大きくした計算（１）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作業ディレクトリを作る。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$HOME/</a:t>
            </a:r>
            <a:r>
              <a:rPr lang="en-US" altLang="ja-JP" sz="2400" dirty="0" err="1"/>
              <a:t>lammps</a:t>
            </a:r>
            <a:r>
              <a:rPr lang="en-US" altLang="ja-JP" sz="2400" dirty="0"/>
              <a:t>/melt2)</a:t>
            </a:r>
            <a:br>
              <a:rPr lang="en-US" altLang="ja-JP" sz="2400" dirty="0"/>
            </a:br>
            <a:r>
              <a:rPr lang="en-US" altLang="ja-JP" sz="2000" dirty="0"/>
              <a:t>$ cd $HOME/</a:t>
            </a:r>
            <a:r>
              <a:rPr lang="en-US" altLang="ja-JP" sz="2000" dirty="0" err="1"/>
              <a:t>lammps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melt2</a:t>
            </a:r>
          </a:p>
          <a:p>
            <a:r>
              <a:rPr lang="ja-JP" altLang="en-US" sz="2400" dirty="0"/>
              <a:t>作成した作業ディレクトリへ移動する。</a:t>
            </a:r>
            <a:r>
              <a:rPr lang="en-US" altLang="ja-JP" sz="2400" dirty="0"/>
              <a:t> ($HOME/</a:t>
            </a:r>
            <a:r>
              <a:rPr lang="en-US" altLang="ja-JP" sz="2400" dirty="0" err="1"/>
              <a:t>lammps</a:t>
            </a:r>
            <a:r>
              <a:rPr lang="en-US" altLang="ja-JP" sz="2400" dirty="0"/>
              <a:t>/melt2)</a:t>
            </a:r>
            <a:br>
              <a:rPr lang="en-US" altLang="ja-JP" sz="2400" dirty="0"/>
            </a:br>
            <a:r>
              <a:rPr lang="en-US" altLang="ja-JP" sz="2000" dirty="0"/>
              <a:t>$ cd melt2</a:t>
            </a:r>
          </a:p>
          <a:p>
            <a:r>
              <a:rPr lang="en-US" altLang="ja-JP" sz="2400" dirty="0"/>
              <a:t>melt</a:t>
            </a:r>
            <a:r>
              <a:rPr lang="ja-JP" altLang="en-US" sz="2400" dirty="0"/>
              <a:t>ディレクトリから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in.melt</a:t>
            </a:r>
            <a:r>
              <a:rPr lang="en-US" altLang="ja-JP" sz="2400" dirty="0"/>
              <a:t> </a:t>
            </a:r>
            <a:r>
              <a:rPr lang="ja-JP" altLang="en-US" sz="2400" dirty="0"/>
              <a:t>をコピーする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../melt/</a:t>
            </a:r>
            <a:r>
              <a:rPr lang="en-US" altLang="ja-JP" sz="2000" dirty="0" err="1"/>
              <a:t>in.melt</a:t>
            </a:r>
            <a:r>
              <a:rPr lang="en-US" altLang="ja-JP" sz="2000" dirty="0"/>
              <a:t> ./</a:t>
            </a:r>
          </a:p>
          <a:p>
            <a:r>
              <a:rPr lang="en-US" altLang="ja-JP" sz="2400" dirty="0"/>
              <a:t>melt </a:t>
            </a:r>
            <a:r>
              <a:rPr lang="ja-JP" altLang="en-US" sz="2400" dirty="0"/>
              <a:t>の入力ファイルを開く</a:t>
            </a:r>
            <a:br>
              <a:rPr lang="en-US" altLang="ja-JP" sz="2400" dirty="0"/>
            </a:br>
            <a:r>
              <a:rPr lang="en-US" altLang="ja-JP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 err="1"/>
              <a:t>emacs</a:t>
            </a:r>
            <a:r>
              <a:rPr lang="ja-JP" altLang="en-US" sz="2000" dirty="0"/>
              <a:t> </a:t>
            </a:r>
            <a:r>
              <a:rPr lang="en-US" altLang="ja-JP" sz="2000" dirty="0" err="1"/>
              <a:t>in.melt</a:t>
            </a:r>
            <a:endParaRPr kumimoji="1" lang="ja-JP" altLang="en-US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316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/>
              <a:t>サイズを大きくした計算（２）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1218676"/>
            <a:ext cx="8182997" cy="5016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3d Lennard-Jones </a:t>
            </a:r>
            <a:r>
              <a:rPr lang="de-DE" altLang="ja-JP" sz="1600" dirty="0" err="1">
                <a:latin typeface="Courier"/>
                <a:cs typeface="Courier"/>
              </a:rPr>
              <a:t>melt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atomic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lattice</a:t>
            </a:r>
            <a:r>
              <a:rPr lang="de-DE" altLang="ja-JP" sz="1600" dirty="0">
                <a:latin typeface="Courier"/>
                <a:cs typeface="Courier"/>
              </a:rPr>
              <a:t>         </a:t>
            </a:r>
            <a:r>
              <a:rPr lang="de-DE" altLang="ja-JP" sz="1600" dirty="0" err="1">
                <a:latin typeface="Courier"/>
                <a:cs typeface="Courier"/>
              </a:rPr>
              <a:t>fcc</a:t>
            </a:r>
            <a:r>
              <a:rPr lang="de-DE" altLang="ja-JP" sz="1600" dirty="0">
                <a:latin typeface="Courier"/>
                <a:cs typeface="Courier"/>
              </a:rPr>
              <a:t> 0.8442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region</a:t>
            </a:r>
            <a:r>
              <a:rPr lang="de-DE" altLang="ja-JP" sz="1600" dirty="0">
                <a:latin typeface="Courier"/>
                <a:cs typeface="Courier"/>
              </a:rPr>
              <a:t>          box block 0 40 0 40 0 40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create_box</a:t>
            </a:r>
            <a:r>
              <a:rPr lang="de-DE" altLang="ja-JP" sz="1600" dirty="0">
                <a:latin typeface="Courier"/>
                <a:cs typeface="Courier"/>
              </a:rPr>
              <a:t>  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create_atoms</a:t>
            </a:r>
            <a:r>
              <a:rPr lang="de-DE" altLang="ja-JP" sz="1600" dirty="0">
                <a:latin typeface="Courier"/>
                <a:cs typeface="Courier"/>
              </a:rPr>
              <a:t>    1 box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mass</a:t>
            </a:r>
            <a:r>
              <a:rPr lang="de-DE" altLang="ja-JP" sz="1600" dirty="0">
                <a:latin typeface="Courier"/>
                <a:cs typeface="Courier"/>
              </a:rPr>
              <a:t>            1 1.0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velocity</a:t>
            </a:r>
            <a:r>
              <a:rPr lang="de-DE" altLang="ja-JP" sz="1600" dirty="0">
                <a:latin typeface="Courier"/>
                <a:cs typeface="Courier"/>
              </a:rPr>
              <a:t>        all </a:t>
            </a:r>
            <a:r>
              <a:rPr lang="de-DE" altLang="ja-JP" sz="1600" dirty="0" err="1">
                <a:latin typeface="Courier"/>
                <a:cs typeface="Courier"/>
              </a:rPr>
              <a:t>create</a:t>
            </a:r>
            <a:r>
              <a:rPr lang="de-DE" altLang="ja-JP" sz="1600" dirty="0">
                <a:latin typeface="Courier"/>
                <a:cs typeface="Courier"/>
              </a:rPr>
              <a:t> 3.0 87287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pair_style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r>
              <a:rPr lang="de-DE" altLang="ja-JP" sz="1600" dirty="0">
                <a:latin typeface="Courier"/>
                <a:cs typeface="Courier"/>
              </a:rPr>
              <a:t>/</a:t>
            </a:r>
            <a:r>
              <a:rPr lang="de-DE" altLang="ja-JP" sz="1600" dirty="0" err="1">
                <a:latin typeface="Courier"/>
                <a:cs typeface="Courier"/>
              </a:rPr>
              <a:t>cut</a:t>
            </a:r>
            <a:r>
              <a:rPr lang="de-DE" altLang="ja-JP" sz="1600" dirty="0">
                <a:latin typeface="Courier"/>
                <a:cs typeface="Courier"/>
              </a:rPr>
              <a:t> 2.5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pair_coeff</a:t>
            </a:r>
            <a:r>
              <a:rPr lang="de-DE" altLang="ja-JP" sz="1600" dirty="0">
                <a:latin typeface="Courier"/>
                <a:cs typeface="Courier"/>
              </a:rPr>
              <a:t>      1 1 1.0 1.0 2.5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neighbor</a:t>
            </a:r>
            <a:r>
              <a:rPr lang="de-DE" altLang="ja-JP" sz="1600" dirty="0">
                <a:latin typeface="Courier"/>
                <a:cs typeface="Courier"/>
              </a:rPr>
              <a:t>        0.3 bin</a:t>
            </a:r>
          </a:p>
          <a:p>
            <a:r>
              <a:rPr lang="de-DE" altLang="ja-JP" sz="1600" dirty="0" err="1">
                <a:latin typeface="Courier"/>
                <a:cs typeface="Courier"/>
              </a:rPr>
              <a:t>neigh_modify</a:t>
            </a:r>
            <a:r>
              <a:rPr lang="de-DE" altLang="ja-JP" sz="1600" dirty="0">
                <a:latin typeface="Courier"/>
                <a:cs typeface="Courier"/>
              </a:rPr>
              <a:t>    </a:t>
            </a:r>
            <a:r>
              <a:rPr lang="de-DE" altLang="ja-JP" sz="1600" dirty="0" err="1">
                <a:latin typeface="Courier"/>
                <a:cs typeface="Courier"/>
              </a:rPr>
              <a:t>every</a:t>
            </a:r>
            <a:r>
              <a:rPr lang="de-DE" altLang="ja-JP" sz="1600" dirty="0">
                <a:latin typeface="Courier"/>
                <a:cs typeface="Courier"/>
              </a:rPr>
              <a:t> 20 </a:t>
            </a:r>
            <a:r>
              <a:rPr lang="de-DE" altLang="ja-JP" sz="1600" dirty="0" err="1">
                <a:latin typeface="Courier"/>
                <a:cs typeface="Courier"/>
              </a:rPr>
              <a:t>delay</a:t>
            </a:r>
            <a:r>
              <a:rPr lang="de-DE" altLang="ja-JP" sz="1600" dirty="0">
                <a:latin typeface="Courier"/>
                <a:cs typeface="Courier"/>
              </a:rPr>
              <a:t> 0 check </a:t>
            </a:r>
            <a:r>
              <a:rPr lang="de-DE" altLang="ja-JP" sz="1600" dirty="0" err="1">
                <a:latin typeface="Courier"/>
                <a:cs typeface="Courier"/>
              </a:rPr>
              <a:t>no</a:t>
            </a:r>
            <a:endParaRPr lang="de-DE" altLang="ja-JP" sz="1600" dirty="0">
              <a:latin typeface="Courier"/>
              <a:cs typeface="Courier"/>
            </a:endParaRP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>
                <a:latin typeface="Courier"/>
                <a:cs typeface="Courier"/>
              </a:rPr>
              <a:t>fix             1 all </a:t>
            </a:r>
            <a:r>
              <a:rPr lang="de-DE" altLang="ja-JP" sz="1600" dirty="0" err="1">
                <a:latin typeface="Courier"/>
                <a:cs typeface="Courier"/>
              </a:rPr>
              <a:t>nve</a:t>
            </a:r>
            <a:endParaRPr lang="de-DE" altLang="ja-JP" sz="1600" dirty="0">
              <a:latin typeface="Courier"/>
              <a:cs typeface="Courier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51402" y="2730305"/>
            <a:ext cx="5195945" cy="29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56099" y="2701351"/>
            <a:ext cx="210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256, 000</a:t>
            </a:r>
            <a:r>
              <a:rPr kumimoji="1" lang="ja-JP" altLang="en-US" dirty="0">
                <a:solidFill>
                  <a:srgbClr val="FF0000"/>
                </a:solidFill>
              </a:rPr>
              <a:t>原子になる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963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/>
          <a:lstStyle/>
          <a:p>
            <a:r>
              <a:rPr lang="ja-JP" altLang="en-US" dirty="0"/>
              <a:t>サイズを大きくした計算（３）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編集した </a:t>
            </a:r>
            <a:r>
              <a:rPr lang="en-US" altLang="ja-JP" sz="2400" dirty="0" err="1"/>
              <a:t>in.melt</a:t>
            </a:r>
            <a:r>
              <a:rPr lang="ja-JP" altLang="en-US" sz="2400" dirty="0"/>
              <a:t> の実行</a:t>
            </a:r>
            <a:br>
              <a:rPr lang="en-US" altLang="ja-JP" sz="2400" dirty="0"/>
            </a:br>
            <a:r>
              <a:rPr lang="en-US" altLang="en-US" sz="2000" dirty="0"/>
              <a:t>$</a:t>
            </a:r>
            <a:r>
              <a:rPr lang="ja-JP" altLang="en-US" sz="2000" dirty="0"/>
              <a:t> </a:t>
            </a:r>
            <a:r>
              <a:rPr lang="en-US" altLang="ja-JP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in.melt</a:t>
            </a:r>
            <a:endParaRPr lang="en-US" altLang="en-US" sz="2000" dirty="0"/>
          </a:p>
          <a:p>
            <a:r>
              <a:rPr kumimoji="1" lang="en-US" altLang="en-US" sz="2400" dirty="0"/>
              <a:t>ログファイルの確認</a:t>
            </a:r>
            <a:br>
              <a:rPr kumimoji="1" lang="en-US" altLang="en-US" sz="2400" dirty="0"/>
            </a:br>
            <a:r>
              <a:rPr kumimoji="1" lang="en-US" altLang="en-US" sz="2000" dirty="0"/>
              <a:t>$ cat </a:t>
            </a:r>
            <a:r>
              <a:rPr kumimoji="1" lang="en-US" altLang="en-US" sz="2000" dirty="0" err="1"/>
              <a:t>log.lammps</a:t>
            </a:r>
            <a:br>
              <a:rPr kumimoji="1" lang="en-US" altLang="en-US" sz="2000" dirty="0"/>
            </a:br>
            <a:r>
              <a:rPr kumimoji="1" lang="is-I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br>
              <a:rPr kumimoji="1" lang="is-I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256000 atoms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is-I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7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の設定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buClr>
                <a:srgbClr val="FF2600"/>
              </a:buClr>
              <a:buChar char="✓"/>
            </a:pPr>
            <a:r>
              <a:t> 設定: 不要なポップアップメッセージを非表示にする</a:t>
            </a:r>
          </a:p>
          <a:p>
            <a:pPr lvl="1">
              <a:spcBef>
                <a:spcPts val="0"/>
              </a:spcBef>
            </a:pPr>
            <a:r>
              <a:t>Windows: USBメモリからコピーした vbconfig.bat をダブルクリック</a:t>
            </a:r>
          </a:p>
          <a:p>
            <a:pPr lvl="1">
              <a:spcBef>
                <a:spcPts val="0"/>
              </a:spcBef>
            </a:pPr>
            <a:r>
              <a:t>Mac OS X: vbconfig.command をダブルクリック</a:t>
            </a:r>
            <a:br/>
            <a:r>
              <a:t>あるいはターミナルで「</a:t>
            </a:r>
            <a:r>
              <a:rPr i="1"/>
              <a:t>sh vbconfig.command</a:t>
            </a:r>
            <a:r>
              <a:t>」を実行</a:t>
            </a:r>
          </a:p>
          <a:p>
            <a:pPr>
              <a:spcBef>
                <a:spcPts val="0"/>
              </a:spcBef>
              <a:buClr>
                <a:srgbClr val="FF2600"/>
              </a:buClr>
              <a:buChar char="✓"/>
            </a:pPr>
            <a:r>
              <a:t> 設定: ホストOSのディスクに仮想マシンからアクセスできるように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VirtualBox マネージャー画面で MateriAppsLive-* を選択し「設定」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「共有フォルダー」タブを開き、右側の「+」(新規共有フォルダーを追加します)をクリック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「フォルダーのパス」の右側の「ｖ」マークをクリックし、「その他」を選択。さきほどUSBメモリからコピーしたフォルダーを選択する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「自動マウント」をチェックし「OK」⇒ さらに「OK」</a:t>
            </a:r>
          </a:p>
          <a:p>
            <a:pPr marL="744076" lvl="1" indent="-297630">
              <a:spcBef>
                <a:spcPts val="0"/>
              </a:spcBef>
              <a:buAutoNum type="arabicPeriod"/>
            </a:pPr>
            <a:r>
              <a:t>	仮想マシンを起動すると、3で選択したフォルダが、/media/sf_... の下に見える</a:t>
            </a:r>
          </a:p>
        </p:txBody>
      </p:sp>
      <p:sp>
        <p:nvSpPr>
          <p:cNvPr id="136" name="Shape 136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37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6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833367"/>
          </a:xfrm>
        </p:spPr>
        <p:txBody>
          <a:bodyPr/>
          <a:lstStyle/>
          <a:p>
            <a:r>
              <a:rPr lang="ja-JP" altLang="en-US" dirty="0"/>
              <a:t>サイズを大きくした計算（４）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1308" y="1258611"/>
            <a:ext cx="25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実行時間（時：分：秒）</a:t>
            </a:r>
            <a:endParaRPr kumimoji="1" lang="ja-JP" altLang="en-US" sz="2000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20651"/>
              </p:ext>
            </p:extLst>
          </p:nvPr>
        </p:nvGraphicFramePr>
        <p:xfrm>
          <a:off x="337795" y="1779542"/>
          <a:ext cx="8229601" cy="2307249"/>
        </p:xfrm>
        <a:graphic>
          <a:graphicData uri="http://schemas.openxmlformats.org/drawingml/2006/table">
            <a:tbl>
              <a:tblPr/>
              <a:tblGrid>
                <a:gridCol w="2529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6118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手持ちの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PC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（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iMac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FX10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338" marR="12338" marT="1233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プロセス数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576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0:00:02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0:00:01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0:00:01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0:00:05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0:00:29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0:00:11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0:00:12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0:00:03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0:03:06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0:01:13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0:01:11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0:00:02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256,000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0:31:15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0:12:48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0:11:47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0:00:44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0:00:21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7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2,048,000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1,000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0:27:04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kumimoji="1" lang="is-IS" altLang="ja-JP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0:10:06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0:08:56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0:00:36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0:00:15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1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2,048,000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原子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10,000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ステップ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  <a:r>
                        <a:rPr lang="en-US" altLang="ja-JP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</a:rPr>
                        <a:t>1:46:38</a:t>
                      </a:r>
                      <a:endParaRPr lang="ja-JP" altLang="en-US" sz="1600" b="1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1:28:35</a:t>
                      </a:r>
                    </a:p>
                  </a:txBody>
                  <a:tcPr marL="12338" marR="12338" marT="1233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0:05:55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0:02:30</a:t>
                      </a:r>
                    </a:p>
                  </a:txBody>
                  <a:tcPr marL="12338" marR="12338" marT="123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38956" y="4465198"/>
            <a:ext cx="8466088" cy="156966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400" dirty="0"/>
              <a:t>主にプロセス数当たりの粒子数減少に伴う実行時間の減少</a:t>
            </a:r>
            <a:br>
              <a:rPr lang="en-US" altLang="ja-JP" sz="2400" dirty="0"/>
            </a:br>
            <a:r>
              <a:rPr lang="en-US" altLang="ja-JP" sz="2400" dirty="0">
                <a:sym typeface="Wingdings"/>
              </a:rPr>
              <a:t> </a:t>
            </a:r>
            <a:r>
              <a:rPr lang="ja-JP" altLang="en-US" sz="2400" dirty="0"/>
              <a:t>計算規模（原子数など）が小さくて、プロセス数を増やすと、通信等により実行時間が増加する場合がある。</a:t>
            </a:r>
            <a:endParaRPr kumimoji="1" lang="en-US" altLang="ja-JP" sz="2400" dirty="0"/>
          </a:p>
          <a:p>
            <a:pPr marL="342900" indent="-342900">
              <a:buFont typeface="Arial"/>
              <a:buChar char="•"/>
            </a:pPr>
            <a:r>
              <a:rPr kumimoji="1" lang="ja-JP" altLang="en-US" sz="2400" dirty="0"/>
              <a:t>計算規模が大きくなる</a:t>
            </a:r>
            <a:r>
              <a:rPr lang="en-US" altLang="ja-JP" sz="2400" dirty="0"/>
              <a:t> </a:t>
            </a:r>
            <a:r>
              <a:rPr lang="en-US" altLang="ja-JP" sz="2400" dirty="0">
                <a:sym typeface="Wingdings"/>
              </a:rPr>
              <a:t></a:t>
            </a:r>
            <a:r>
              <a:rPr lang="ja-JP" altLang="en-US" sz="2400" dirty="0">
                <a:sym typeface="Wingdings"/>
              </a:rPr>
              <a:t> 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HPC</a:t>
            </a:r>
            <a:r>
              <a:rPr lang="ja-JP" altLang="en-US" sz="2400" dirty="0">
                <a:solidFill>
                  <a:srgbClr val="0000FF"/>
                </a:solidFill>
                <a:sym typeface="Wingdings"/>
              </a:rPr>
              <a:t>の利用へ</a:t>
            </a:r>
            <a:endParaRPr kumimoji="1" lang="en-US" altLang="ja-JP" sz="2400" dirty="0">
              <a:solidFill>
                <a:srgbClr val="0000F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83197" y="1258611"/>
            <a:ext cx="266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err="1"/>
              <a:t>フラットMPI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39343" y="1073945"/>
            <a:ext cx="19048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iMac</a:t>
            </a:r>
            <a:r>
              <a:rPr kumimoji="1" lang="ja-JP" altLang="en-US" sz="1600" dirty="0"/>
              <a:t>：</a:t>
            </a:r>
            <a:br>
              <a:rPr kumimoji="1" lang="en-US" altLang="ja-JP" sz="1600" dirty="0"/>
            </a:br>
            <a:r>
              <a:rPr kumimoji="1" lang="en-US" altLang="ja-JP" sz="1600" dirty="0"/>
              <a:t>2.8 GHz Intel Core i7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678822"/>
            <a:ext cx="548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examples/melt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44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851640"/>
          </a:xfrm>
        </p:spPr>
        <p:txBody>
          <a:bodyPr/>
          <a:lstStyle/>
          <a:p>
            <a:r>
              <a:rPr lang="ja-JP" altLang="en-US" dirty="0"/>
              <a:t>サイズを大きくした計算（５）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678822"/>
            <a:ext cx="548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examples/melt</a:t>
            </a:r>
          </a:p>
          <a:p>
            <a:r>
              <a:rPr lang="ja-JP" altLang="en-US" sz="2000" dirty="0"/>
              <a:t>フラット</a:t>
            </a:r>
            <a:r>
              <a:rPr lang="en-US" altLang="ja-JP" sz="2000" dirty="0"/>
              <a:t>MPI</a:t>
            </a:r>
            <a:r>
              <a:rPr lang="ja-JP" altLang="en-US" sz="2000" dirty="0"/>
              <a:t>（</a:t>
            </a:r>
            <a:r>
              <a:rPr lang="ja-JP" altLang="is-IS" sz="2000" dirty="0"/>
              <a:t>原子数</a:t>
            </a:r>
            <a:r>
              <a:rPr lang="ja-JP" altLang="en-US" sz="2000" dirty="0"/>
              <a:t>：</a:t>
            </a:r>
            <a:r>
              <a:rPr lang="is-IS" altLang="ja-JP" sz="2000" dirty="0"/>
              <a:t>4</a:t>
            </a:r>
            <a:r>
              <a:rPr lang="en-US" altLang="ja-JP" sz="2000" dirty="0"/>
              <a:t>,</a:t>
            </a:r>
            <a:r>
              <a:rPr lang="is-IS" altLang="ja-JP" sz="2000" dirty="0"/>
              <a:t>000</a:t>
            </a:r>
            <a:r>
              <a:rPr lang="ja-JP" altLang="en-US" sz="2000" dirty="0"/>
              <a:t>、</a:t>
            </a:r>
            <a:r>
              <a:rPr lang="is-IS" altLang="ja-JP" sz="2000" dirty="0"/>
              <a:t>256</a:t>
            </a:r>
            <a:r>
              <a:rPr lang="en-US" altLang="ja-JP" sz="2000" dirty="0"/>
              <a:t>,</a:t>
            </a:r>
            <a:r>
              <a:rPr lang="is-IS" altLang="ja-JP" sz="2000" dirty="0"/>
              <a:t>000</a:t>
            </a:r>
            <a:r>
              <a:rPr lang="ja-JP" altLang="en-US" sz="2000" dirty="0"/>
              <a:t>、</a:t>
            </a:r>
            <a:r>
              <a:rPr lang="is-IS" altLang="ja-JP" sz="2000" dirty="0"/>
              <a:t>2</a:t>
            </a:r>
            <a:r>
              <a:rPr lang="en-US" altLang="ja-JP" sz="2000" dirty="0"/>
              <a:t>,</a:t>
            </a:r>
            <a:r>
              <a:rPr lang="is-IS" altLang="ja-JP" sz="2000" dirty="0"/>
              <a:t>048</a:t>
            </a:r>
            <a:r>
              <a:rPr lang="en-US" altLang="ja-JP" sz="2000" dirty="0"/>
              <a:t>,</a:t>
            </a:r>
            <a:r>
              <a:rPr lang="is-IS" altLang="ja-JP" sz="2000" dirty="0"/>
              <a:t>000</a:t>
            </a:r>
            <a:r>
              <a:rPr lang="ja-JP" altLang="en-US" sz="2000" dirty="0"/>
              <a:t>）</a:t>
            </a:r>
            <a:endParaRPr lang="en-US" altLang="ja-JP" sz="2000" dirty="0"/>
          </a:p>
        </p:txBody>
      </p:sp>
      <p:pic>
        <p:nvPicPr>
          <p:cNvPr id="12" name="図 11" descr="melt_atom4000step10000_node1_elaps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9" y="1557164"/>
            <a:ext cx="4343400" cy="304038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00" y="4797667"/>
            <a:ext cx="4157334" cy="10156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4,000</a:t>
            </a:r>
            <a:r>
              <a:rPr kumimoji="1" lang="ja-JP" altLang="en-US" sz="2000" dirty="0"/>
              <a:t>原子：</a:t>
            </a:r>
            <a:r>
              <a:rPr kumimoji="1" lang="en-US" altLang="ja-JP" sz="2000" dirty="0"/>
              <a:t>〜</a:t>
            </a:r>
            <a:r>
              <a:rPr kumimoji="1" lang="ja-JP" altLang="en-US" sz="2000" dirty="0"/>
              <a:t>１６プロセス</a:t>
            </a:r>
            <a:endParaRPr kumimoji="1" lang="en-US" altLang="ja-JP" sz="2000" dirty="0"/>
          </a:p>
          <a:p>
            <a:r>
              <a:rPr lang="en-US" altLang="ja-JP" sz="2000" dirty="0"/>
              <a:t>256,000</a:t>
            </a:r>
            <a:r>
              <a:rPr lang="ja-JP" altLang="en-US" sz="2000" dirty="0"/>
              <a:t>原子：</a:t>
            </a:r>
            <a:r>
              <a:rPr lang="en-US" altLang="ja-JP" sz="2000" dirty="0"/>
              <a:t>〜</a:t>
            </a:r>
            <a:r>
              <a:rPr lang="ja-JP" altLang="en-US" sz="2000" dirty="0"/>
              <a:t>６００プロセス</a:t>
            </a:r>
            <a:endParaRPr lang="en-US" altLang="ja-JP" sz="2000" dirty="0"/>
          </a:p>
          <a:p>
            <a:r>
              <a:rPr kumimoji="1" lang="en-US" altLang="ja-JP" sz="2000" dirty="0"/>
              <a:t>2,048,000</a:t>
            </a:r>
            <a:r>
              <a:rPr kumimoji="1" lang="ja-JP" altLang="en-US" sz="2000" dirty="0"/>
              <a:t>原子：６００プロセス以上</a:t>
            </a:r>
            <a:endParaRPr kumimoji="1" lang="en-US" altLang="ja-JP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29928" y="6130686"/>
            <a:ext cx="4492521" cy="46166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性能測定は</a:t>
            </a:r>
            <a:r>
              <a:rPr kumimoji="1" lang="en-US" altLang="ja-JP" sz="2400" dirty="0"/>
              <a:t>RIST</a:t>
            </a:r>
            <a:r>
              <a:rPr kumimoji="1" lang="ja-JP" altLang="en-US" sz="2400" dirty="0"/>
              <a:t>の高度化支援へ</a:t>
            </a:r>
          </a:p>
        </p:txBody>
      </p:sp>
      <p:sp>
        <p:nvSpPr>
          <p:cNvPr id="15" name="右矢印 14"/>
          <p:cNvSpPr/>
          <p:nvPr/>
        </p:nvSpPr>
        <p:spPr>
          <a:xfrm>
            <a:off x="457200" y="6173262"/>
            <a:ext cx="638812" cy="3765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melt_step10000_elapsed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0" y="1557164"/>
            <a:ext cx="4343400" cy="304038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08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restart</a:t>
            </a:r>
            <a:r>
              <a:rPr lang="ja-JP" altLang="en-US" dirty="0"/>
              <a:t>を行う（１）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コマンドの紹介</a:t>
            </a:r>
            <a:endParaRPr lang="en-US" altLang="ja-JP" sz="2400" dirty="0"/>
          </a:p>
          <a:p>
            <a:r>
              <a:rPr lang="en-US" altLang="ja-JP" sz="2400" dirty="0" err="1"/>
              <a:t>write_restart</a:t>
            </a:r>
            <a:r>
              <a:rPr lang="en-US" altLang="ja-JP" sz="2400" dirty="0"/>
              <a:t>/restart: </a:t>
            </a:r>
            <a:r>
              <a:rPr lang="ja-JP" altLang="en-US" sz="2400" dirty="0"/>
              <a:t>計算途中ファイル出力する。</a:t>
            </a:r>
            <a:endParaRPr lang="en-US" altLang="ja-JP" sz="2400" dirty="0"/>
          </a:p>
          <a:p>
            <a:r>
              <a:rPr lang="en-US" altLang="ja-JP" sz="2400" dirty="0" err="1"/>
              <a:t>read_restart</a:t>
            </a:r>
            <a:r>
              <a:rPr lang="en-US" altLang="ja-JP" sz="2400" dirty="0"/>
              <a:t>: </a:t>
            </a:r>
            <a:r>
              <a:rPr lang="ja-JP" altLang="en-US" sz="2400" dirty="0"/>
              <a:t>計算を再開する。</a:t>
            </a:r>
            <a:endParaRPr lang="en-US" altLang="ja-JP" sz="2400" dirty="0"/>
          </a:p>
          <a:p>
            <a:r>
              <a:rPr lang="en-US" altLang="ja-JP" sz="2400" dirty="0"/>
              <a:t>clear: </a:t>
            </a:r>
            <a:r>
              <a:rPr lang="ja-JP" altLang="en-US" sz="2400" dirty="0"/>
              <a:t>リセット</a:t>
            </a:r>
            <a:br>
              <a:rPr lang="en-US" altLang="ja-JP" sz="2400" dirty="0"/>
            </a:br>
            <a:r>
              <a:rPr lang="ja-JP" altLang="en-US" sz="2000" dirty="0"/>
              <a:t>このコマンドを使用すると、</a:t>
            </a:r>
            <a:r>
              <a:rPr lang="en-US" altLang="ja-JP" sz="2000" dirty="0"/>
              <a:t>1</a:t>
            </a:r>
            <a:r>
              <a:rPr lang="ja-JP" altLang="en-US" sz="2000" dirty="0"/>
              <a:t>つの入力ファイルで複数のジョブを順番に実行できる。</a:t>
            </a:r>
            <a:br>
              <a:rPr lang="en-US" altLang="ja-JP" sz="2000" dirty="0"/>
            </a:br>
            <a:r>
              <a:rPr lang="ja-JP" altLang="en-US" sz="2000" dirty="0"/>
              <a:t>（例）</a:t>
            </a:r>
            <a:br>
              <a:rPr lang="en-US" altLang="ja-JP" sz="2000" dirty="0"/>
            </a:br>
            <a:r>
              <a:rPr lang="en-US" altLang="ja-JP" sz="2000" dirty="0"/>
              <a:t>(commands for 1st simulation)</a:t>
            </a:r>
            <a:br>
              <a:rPr lang="en-US" altLang="ja-JP" sz="2000" dirty="0"/>
            </a:br>
            <a:r>
              <a:rPr lang="en-US" altLang="ja-JP" sz="2000" dirty="0"/>
              <a:t>clear</a:t>
            </a:r>
            <a:br>
              <a:rPr lang="en-US" altLang="ja-JP" sz="2000" dirty="0"/>
            </a:br>
            <a:r>
              <a:rPr lang="en-US" altLang="ja-JP" sz="2000" dirty="0"/>
              <a:t>(commands for 2nd simulation)</a:t>
            </a:r>
          </a:p>
          <a:p>
            <a:r>
              <a:rPr lang="ja-JP" altLang="ja-JP" sz="2400" dirty="0"/>
              <a:t>l</a:t>
            </a:r>
            <a:r>
              <a:rPr lang="en-US" altLang="ja-JP" sz="2400" dirty="0" err="1"/>
              <a:t>og</a:t>
            </a:r>
            <a:r>
              <a:rPr lang="en-US" altLang="ja-JP" sz="2400" dirty="0"/>
              <a:t>: </a:t>
            </a:r>
            <a:r>
              <a:rPr lang="en-US" altLang="en-US" sz="2400" dirty="0"/>
              <a:t>LAMMPS</a:t>
            </a:r>
            <a:r>
              <a:rPr lang="ja-JP" altLang="en-US" sz="2400" dirty="0"/>
              <a:t>のログファイル（</a:t>
            </a:r>
            <a:r>
              <a:rPr lang="en-US" altLang="ja-JP" sz="2400" dirty="0" err="1"/>
              <a:t>log.lammps</a:t>
            </a:r>
            <a:r>
              <a:rPr lang="ja-JP" altLang="en-US" sz="2400" dirty="0"/>
              <a:t>）をクローズして、指定されたログファイルにログを取る。</a:t>
            </a:r>
            <a:endParaRPr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510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restart</a:t>
            </a:r>
            <a:r>
              <a:rPr lang="ja-JP" altLang="en-US" dirty="0"/>
              <a:t>を行う（２）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</a:rPr>
              <a:t>examples </a:t>
            </a:r>
            <a:r>
              <a:rPr lang="ja-JP" altLang="en-US" sz="2400" dirty="0">
                <a:solidFill>
                  <a:srgbClr val="000000"/>
                </a:solidFill>
              </a:rPr>
              <a:t>の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</a:rPr>
              <a:t>hugoniostat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ja-JP" altLang="en-US" sz="2400" dirty="0">
                <a:solidFill>
                  <a:srgbClr val="000000"/>
                </a:solidFill>
              </a:rPr>
              <a:t>を実行する</a:t>
            </a:r>
            <a:br>
              <a:rPr lang="en-US" altLang="ja-JP" sz="2400" dirty="0"/>
            </a:br>
            <a:r>
              <a:rPr lang="en-US" altLang="ja-JP" sz="2000" dirty="0" err="1"/>
              <a:t>exmaple</a:t>
            </a:r>
            <a:r>
              <a:rPr lang="ja-JP" altLang="en-US" sz="2000" dirty="0"/>
              <a:t>ファイルのコピー（</a:t>
            </a:r>
            <a:r>
              <a:rPr lang="en-US" altLang="ja-JP" sz="2000" dirty="0" err="1"/>
              <a:t>hugoniostat</a:t>
            </a:r>
            <a:r>
              <a:rPr lang="ja-JP" altLang="en-US" sz="2000" dirty="0"/>
              <a:t>）</a:t>
            </a:r>
            <a:br>
              <a:rPr lang="en-US" altLang="ja-JP" sz="20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-r /</a:t>
            </a:r>
            <a:r>
              <a:rPr lang="en-US" altLang="ja-JP" sz="2000" dirty="0" err="1"/>
              <a:t>usr</a:t>
            </a:r>
            <a:r>
              <a:rPr lang="en-US" altLang="ja-JP" sz="2000" dirty="0"/>
              <a:t>/share/doc/</a:t>
            </a:r>
            <a:r>
              <a:rPr lang="en-US" altLang="ja-JP" sz="2000" dirty="0" err="1"/>
              <a:t>lammps</a:t>
            </a:r>
            <a:r>
              <a:rPr lang="en-US" altLang="ja-JP" sz="2000" dirty="0"/>
              <a:t>-doc/examples/</a:t>
            </a:r>
            <a:r>
              <a:rPr lang="en-US" altLang="ja-JP" sz="2000" dirty="0" err="1"/>
              <a:t>hugoniostat</a:t>
            </a:r>
            <a:r>
              <a:rPr lang="en-US" altLang="ja-JP" sz="2000" dirty="0"/>
              <a:t> ./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ja-JP" altLang="en-US" sz="2000" dirty="0"/>
              <a:t>（注）</a:t>
            </a:r>
            <a:r>
              <a:rPr lang="en-US" altLang="ja-JP" sz="2000" dirty="0" err="1"/>
              <a:t>in.hugoniostat</a:t>
            </a:r>
            <a:r>
              <a:rPr lang="ja-JP" altLang="en-US" sz="2000" dirty="0"/>
              <a:t>の実行には、</a:t>
            </a:r>
            <a:r>
              <a:rPr lang="en-US" altLang="ja-JP" sz="2000" dirty="0"/>
              <a:t>SHOCK</a:t>
            </a:r>
            <a:r>
              <a:rPr lang="ja-JP" altLang="en-US" sz="2000" dirty="0"/>
              <a:t>パッケージが必要。</a:t>
            </a:r>
            <a:br>
              <a:rPr lang="en-US" altLang="ja-JP" sz="2000" dirty="0"/>
            </a:br>
            <a:r>
              <a:rPr lang="en-US" altLang="ja-JP" sz="2000" dirty="0"/>
              <a:t>SHOCK</a:t>
            </a:r>
            <a:r>
              <a:rPr lang="ja-JP" altLang="en-US" sz="2000" dirty="0"/>
              <a:t>パッケージがないと、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ERROR: Unknown fix style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(../modify.cpp:854)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command: fix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nphug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temp 1.0 1.0 10.0 z 40.0 40.0 70.0 drag 0.0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tchain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pchain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ja-JP" altLang="en-US" sz="2000" dirty="0"/>
              <a:t>のエラーが出る。</a:t>
            </a:r>
            <a:br>
              <a:rPr lang="en-US" altLang="ja-JP" sz="2000" dirty="0"/>
            </a:br>
            <a:endParaRPr lang="en-US" altLang="ja-JP" sz="2400" dirty="0"/>
          </a:p>
          <a:p>
            <a:r>
              <a:rPr lang="en-US" altLang="ja-JP" sz="2400" dirty="0" err="1"/>
              <a:t>hugoniostat</a:t>
            </a:r>
            <a:r>
              <a:rPr lang="ja-JP" altLang="en-US" sz="2400" dirty="0"/>
              <a:t>ディレクトリの中を確認する</a:t>
            </a:r>
            <a:br>
              <a:rPr lang="en-US" altLang="ja-JP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ls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in.hugoniostat.gz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log.5Oct16.hugoniostat.g++.1  log.5Oct16.hugoniostat.g++.4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/>
              <a:t>$ </a:t>
            </a:r>
            <a:r>
              <a:rPr lang="en-US" altLang="ja-JP" sz="2000" dirty="0" err="1">
                <a:solidFill>
                  <a:srgbClr val="0000FF"/>
                </a:solidFill>
              </a:rPr>
              <a:t>gzip</a:t>
            </a:r>
            <a:r>
              <a:rPr lang="en-US" altLang="ja-JP" sz="2000" dirty="0">
                <a:solidFill>
                  <a:srgbClr val="0000FF"/>
                </a:solidFill>
              </a:rPr>
              <a:t> -d </a:t>
            </a:r>
            <a:r>
              <a:rPr lang="en-US" altLang="ja-JP" sz="2000" dirty="0" err="1">
                <a:solidFill>
                  <a:srgbClr val="0000FF"/>
                </a:solidFill>
              </a:rPr>
              <a:t>in.hugoniostat.gz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07394" y="5694356"/>
            <a:ext cx="387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00FF"/>
                </a:solidFill>
              </a:rPr>
              <a:t>（注）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>
                <a:solidFill>
                  <a:srgbClr val="0000FF"/>
                </a:solidFill>
              </a:rPr>
              <a:t>MateriApps</a:t>
            </a:r>
            <a:r>
              <a:rPr kumimoji="1" lang="en-US" altLang="ja-JP" sz="1600" dirty="0">
                <a:solidFill>
                  <a:srgbClr val="0000FF"/>
                </a:solidFill>
              </a:rPr>
              <a:t> LIVE!</a:t>
            </a:r>
            <a:r>
              <a:rPr kumimoji="1" lang="ja-JP" altLang="en-US" sz="1600" dirty="0">
                <a:solidFill>
                  <a:srgbClr val="0000FF"/>
                </a:solidFill>
              </a:rPr>
              <a:t>では、</a:t>
            </a:r>
            <a:r>
              <a:rPr lang="en-US" altLang="ja-JP" sz="1600" dirty="0" err="1">
                <a:solidFill>
                  <a:srgbClr val="0000FF"/>
                </a:solidFill>
              </a:rPr>
              <a:t>in.hugoniostat</a:t>
            </a:r>
            <a:r>
              <a:rPr kumimoji="1" lang="ja-JP" altLang="en-US" sz="1600" dirty="0">
                <a:solidFill>
                  <a:srgbClr val="0000FF"/>
                </a:solidFill>
              </a:rPr>
              <a:t>ファイルが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en-US" altLang="ja-JP" sz="1600" dirty="0" err="1">
                <a:solidFill>
                  <a:srgbClr val="0000FF"/>
                </a:solidFill>
              </a:rPr>
              <a:t>gz</a:t>
            </a:r>
            <a:r>
              <a:rPr kumimoji="1" lang="en-US" altLang="ja-JP" sz="1600" dirty="0">
                <a:solidFill>
                  <a:srgbClr val="0000FF"/>
                </a:solidFill>
              </a:rPr>
              <a:t> </a:t>
            </a:r>
            <a:r>
              <a:rPr kumimoji="1" lang="ja-JP" altLang="en-US" sz="1600" dirty="0">
                <a:solidFill>
                  <a:srgbClr val="0000FF"/>
                </a:solidFill>
              </a:rPr>
              <a:t>になって</a:t>
            </a:r>
            <a:r>
              <a:rPr lang="ja-JP" altLang="en-US" sz="1600" dirty="0">
                <a:solidFill>
                  <a:srgbClr val="0000FF"/>
                </a:solidFill>
              </a:rPr>
              <a:t>いるので、</a:t>
            </a:r>
            <a:r>
              <a:rPr kumimoji="1" lang="ja-JP" altLang="en-US" sz="1600" dirty="0">
                <a:solidFill>
                  <a:srgbClr val="0000FF"/>
                </a:solidFill>
              </a:rPr>
              <a:t>解凍してから使う。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259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681103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restart</a:t>
            </a:r>
            <a:r>
              <a:rPr lang="ja-JP" altLang="en-US" dirty="0"/>
              <a:t>を行う（３）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1" y="611945"/>
            <a:ext cx="32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in. </a:t>
            </a:r>
            <a:r>
              <a:rPr lang="en-US" altLang="ja-JP" dirty="0" err="1"/>
              <a:t>hugoniostat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5779" y="1038567"/>
            <a:ext cx="8683036" cy="57554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altLang="ja-JP" sz="1600" dirty="0">
                <a:latin typeface="Courier"/>
                <a:cs typeface="Courier"/>
              </a:rPr>
              <a:t># This </a:t>
            </a:r>
            <a:r>
              <a:rPr lang="de-DE" altLang="ja-JP" sz="1600" dirty="0" err="1">
                <a:latin typeface="Courier"/>
                <a:cs typeface="Courier"/>
              </a:rPr>
              <a:t>script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reproduces</a:t>
            </a:r>
            <a:r>
              <a:rPr lang="de-DE" altLang="ja-JP" sz="1600" dirty="0">
                <a:latin typeface="Courier"/>
                <a:cs typeface="Courier"/>
              </a:rPr>
              <a:t> stress </a:t>
            </a:r>
            <a:r>
              <a:rPr lang="de-DE" altLang="ja-JP" sz="1600" dirty="0" err="1">
                <a:latin typeface="Courier"/>
                <a:cs typeface="Courier"/>
              </a:rPr>
              <a:t>trajectories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from</a:t>
            </a:r>
            <a:r>
              <a:rPr lang="de-DE" altLang="ja-JP" sz="1600" dirty="0">
                <a:latin typeface="Courier"/>
                <a:cs typeface="Courier"/>
              </a:rPr>
              <a:t> Fig. 1 in</a:t>
            </a:r>
          </a:p>
          <a:p>
            <a:r>
              <a:rPr lang="de-DE" altLang="ja-JP" sz="1600" dirty="0">
                <a:latin typeface="Courier"/>
                <a:cs typeface="Courier"/>
              </a:rPr>
              <a:t># </a:t>
            </a:r>
            <a:r>
              <a:rPr lang="de-DE" altLang="ja-JP" sz="1600" dirty="0" err="1">
                <a:latin typeface="Courier"/>
                <a:cs typeface="Courier"/>
              </a:rPr>
              <a:t>Ravelo</a:t>
            </a:r>
            <a:r>
              <a:rPr lang="de-DE" altLang="ja-JP" sz="1600" dirty="0">
                <a:latin typeface="Courier"/>
                <a:cs typeface="Courier"/>
              </a:rPr>
              <a:t>, </a:t>
            </a:r>
            <a:r>
              <a:rPr lang="de-DE" altLang="ja-JP" sz="1600" dirty="0" err="1">
                <a:latin typeface="Courier"/>
                <a:cs typeface="Courier"/>
              </a:rPr>
              <a:t>Holian</a:t>
            </a:r>
            <a:r>
              <a:rPr lang="de-DE" altLang="ja-JP" sz="1600" dirty="0">
                <a:latin typeface="Courier"/>
                <a:cs typeface="Courier"/>
              </a:rPr>
              <a:t>, Germann, </a:t>
            </a:r>
            <a:r>
              <a:rPr lang="de-DE" altLang="ja-JP" sz="1600" dirty="0" err="1">
                <a:latin typeface="Courier"/>
                <a:cs typeface="Courier"/>
              </a:rPr>
              <a:t>and</a:t>
            </a:r>
            <a:r>
              <a:rPr lang="de-DE" altLang="ja-JP" sz="1600" dirty="0">
                <a:latin typeface="Courier"/>
                <a:cs typeface="Courier"/>
              </a:rPr>
              <a:t> </a:t>
            </a:r>
            <a:r>
              <a:rPr lang="de-DE" altLang="ja-JP" sz="1600" dirty="0" err="1">
                <a:latin typeface="Courier"/>
                <a:cs typeface="Courier"/>
              </a:rPr>
              <a:t>Lomdahl</a:t>
            </a:r>
            <a:r>
              <a:rPr lang="de-DE" altLang="ja-JP" sz="1600" dirty="0">
                <a:latin typeface="Courier"/>
                <a:cs typeface="Courier"/>
              </a:rPr>
              <a:t>, PRB 70 014103 (2004)</a:t>
            </a:r>
          </a:p>
          <a:p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units</a:t>
            </a:r>
            <a:r>
              <a:rPr lang="de-DE" altLang="ja-JP" sz="1600" dirty="0">
                <a:latin typeface="Courier"/>
                <a:cs typeface="Courier"/>
              </a:rPr>
              <a:t>           </a:t>
            </a:r>
            <a:r>
              <a:rPr lang="de-DE" altLang="ja-JP" sz="1600" dirty="0" err="1">
                <a:latin typeface="Courier"/>
                <a:cs typeface="Courier"/>
              </a:rPr>
              <a:t>lj</a:t>
            </a:r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boundary</a:t>
            </a:r>
            <a:r>
              <a:rPr lang="de-DE" altLang="ja-JP" sz="1600" dirty="0">
                <a:latin typeface="Courier"/>
                <a:cs typeface="Courier"/>
              </a:rPr>
              <a:t>        p p p</a:t>
            </a:r>
          </a:p>
          <a:p>
            <a:endParaRPr lang="de-DE" altLang="ja-JP" sz="1600" dirty="0">
              <a:latin typeface="Courier"/>
              <a:cs typeface="Courier"/>
            </a:endParaRPr>
          </a:p>
          <a:p>
            <a:r>
              <a:rPr lang="de-DE" altLang="ja-JP" sz="1600" dirty="0" err="1">
                <a:latin typeface="Courier"/>
                <a:cs typeface="Courier"/>
              </a:rPr>
              <a:t>atom_style</a:t>
            </a:r>
            <a:r>
              <a:rPr lang="de-DE" altLang="ja-JP" sz="1600" dirty="0">
                <a:latin typeface="Courier"/>
                <a:cs typeface="Courier"/>
              </a:rPr>
              <a:t>      </a:t>
            </a:r>
            <a:r>
              <a:rPr lang="de-DE" altLang="ja-JP" sz="1600" dirty="0" err="1">
                <a:latin typeface="Courier"/>
                <a:cs typeface="Courier"/>
              </a:rPr>
              <a:t>atomic</a:t>
            </a:r>
            <a:br>
              <a:rPr lang="de-DE" altLang="ja-JP" sz="1600" dirty="0">
                <a:latin typeface="Courier"/>
                <a:cs typeface="Courier"/>
              </a:rPr>
            </a:br>
            <a:br>
              <a:rPr lang="de-DE" altLang="ja-JP" sz="1600" dirty="0">
                <a:latin typeface="Courier"/>
                <a:cs typeface="Courier"/>
              </a:rPr>
            </a:b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endParaRPr lang="is-I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# Define initial velocity</a:t>
            </a: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velocity        all create 0.01 87287 mom yes rot yes </a:t>
            </a:r>
            <a:r>
              <a:rPr lang="en-US" altLang="ja-JP" sz="1600" dirty="0" err="1">
                <a:latin typeface="Courier"/>
                <a:cs typeface="Courier"/>
              </a:rPr>
              <a:t>dist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gaussian</a:t>
            </a:r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 err="1">
                <a:latin typeface="Courier"/>
                <a:cs typeface="Courier"/>
              </a:rPr>
              <a:t>write_restart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endParaRPr lang="en-US" altLang="ja-JP" sz="1600" dirty="0">
              <a:latin typeface="Courier"/>
              <a:cs typeface="Courier"/>
            </a:endParaRP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# Start Run #1</a:t>
            </a: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log.nodrag</a:t>
            </a:r>
            <a:endParaRPr lang="en-US" altLang="ja-JP" sz="1600" dirty="0">
              <a:latin typeface="Courier"/>
              <a:cs typeface="Courier"/>
            </a:endParaRPr>
          </a:p>
          <a:p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br>
              <a:rPr lang="en-US" altLang="ja-JP" sz="1600" dirty="0">
                <a:latin typeface="Courier"/>
                <a:cs typeface="Courier"/>
              </a:rPr>
            </a:br>
            <a:r>
              <a:rPr lang="is-IS" altLang="ja-JP" sz="1600" dirty="0">
                <a:latin typeface="Courier"/>
                <a:cs typeface="Courier"/>
              </a:rPr>
              <a:t>…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244593" y="4509730"/>
            <a:ext cx="3508961" cy="29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25290" y="4509730"/>
            <a:ext cx="233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restart</a:t>
            </a:r>
            <a:r>
              <a:rPr lang="ja-JP" altLang="en-US" dirty="0">
                <a:solidFill>
                  <a:srgbClr val="FF0000"/>
                </a:solidFill>
              </a:rPr>
              <a:t>ファイルの出力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4593" y="6210550"/>
            <a:ext cx="3508961" cy="291600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25291" y="6132818"/>
            <a:ext cx="23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</a:rPr>
              <a:t>restart</a:t>
            </a:r>
            <a:r>
              <a:rPr lang="ja-JP" altLang="en-US" dirty="0">
                <a:solidFill>
                  <a:srgbClr val="0000FF"/>
                </a:solidFill>
              </a:rPr>
              <a:t>ファイルの入力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85984" y="5546864"/>
            <a:ext cx="65228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clear </a:t>
            </a:r>
            <a:r>
              <a:rPr lang="ja-JP" altLang="en-US" sz="1600" b="1" dirty="0">
                <a:solidFill>
                  <a:schemeClr val="accent6"/>
                </a:solidFill>
              </a:rPr>
              <a:t>によってリセットを行い、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 err="1">
                <a:solidFill>
                  <a:schemeClr val="accent6"/>
                </a:solidFill>
              </a:rPr>
              <a:t>read_restart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で、保存しておいた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の構造から計算を再開する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936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6506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restart</a:t>
            </a:r>
            <a:r>
              <a:rPr lang="ja-JP" altLang="en-US" dirty="0"/>
              <a:t>を行う（</a:t>
            </a:r>
            <a:r>
              <a:rPr lang="en-US" altLang="en-US" dirty="0"/>
              <a:t>４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5779" y="991780"/>
            <a:ext cx="8152985" cy="5858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s-IS" altLang="ja-JP" sz="1600" dirty="0">
                <a:latin typeface="Courier"/>
                <a:cs typeface="Courier"/>
              </a:rPr>
              <a:t>…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# Start Run #1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log.nodrag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br>
              <a:rPr lang="en-US" altLang="ja-JP" sz="1600" dirty="0">
                <a:latin typeface="Courier"/>
                <a:cs typeface="Courier"/>
              </a:rPr>
            </a:b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# Start Run #2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log.drag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# Start Run #3</a:t>
            </a: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log </a:t>
            </a:r>
            <a:r>
              <a:rPr lang="en-US" altLang="ja-JP" sz="1600" dirty="0" err="1">
                <a:latin typeface="Courier"/>
                <a:cs typeface="Courier"/>
              </a:rPr>
              <a:t>log.nhchains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en-US" altLang="ja-JP" sz="1600" dirty="0">
                <a:latin typeface="Courier"/>
                <a:cs typeface="Courier"/>
              </a:rPr>
              <a:t>clear</a:t>
            </a:r>
          </a:p>
          <a:p>
            <a:pPr>
              <a:lnSpc>
                <a:spcPct val="90000"/>
              </a:lnSpc>
            </a:pPr>
            <a:r>
              <a:rPr lang="en-US" altLang="ja-JP" sz="1600" dirty="0" err="1">
                <a:latin typeface="Courier"/>
                <a:cs typeface="Courier"/>
              </a:rPr>
              <a:t>read_restart</a:t>
            </a:r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en-US" altLang="ja-JP" sz="1600" dirty="0" err="1">
                <a:latin typeface="Courier"/>
                <a:cs typeface="Courier"/>
              </a:rPr>
              <a:t>restart.equil</a:t>
            </a:r>
            <a:endParaRPr lang="en-US" altLang="ja-JP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r>
              <a:rPr lang="is-IS" altLang="ja-JP" sz="1600" dirty="0">
                <a:latin typeface="Courier"/>
                <a:cs typeface="Courier"/>
              </a:rPr>
              <a:t>…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1" y="611945"/>
            <a:ext cx="32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in. </a:t>
            </a:r>
            <a:r>
              <a:rPr lang="en-US" altLang="ja-JP" dirty="0" err="1"/>
              <a:t>hugoniostat</a:t>
            </a:r>
            <a:r>
              <a:rPr lang="ja-JP" altLang="en-US" dirty="0"/>
              <a:t>（入力ファイル）</a:t>
            </a:r>
            <a:endParaRPr kumimoji="1" lang="en-US" altLang="ja-JP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46564" y="1106585"/>
            <a:ext cx="41403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保存しておいた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（</a:t>
            </a:r>
            <a:r>
              <a:rPr lang="en-US" altLang="ja-JP" sz="1600" b="1" dirty="0" err="1">
                <a:solidFill>
                  <a:schemeClr val="accent6"/>
                </a:solidFill>
              </a:rPr>
              <a:t>write_restart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restart.equil</a:t>
            </a:r>
            <a:r>
              <a:rPr lang="ja-JP" altLang="en-US" sz="1600" b="1" dirty="0">
                <a:solidFill>
                  <a:schemeClr val="accent6"/>
                </a:solidFill>
              </a:rPr>
              <a:t>で出力した）の構造を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>
                <a:solidFill>
                  <a:schemeClr val="accent6"/>
                </a:solidFill>
              </a:rPr>
              <a:t>Run1〜</a:t>
            </a:r>
            <a:r>
              <a:rPr lang="en-US" altLang="en-US" sz="1600" b="1" dirty="0">
                <a:solidFill>
                  <a:schemeClr val="accent6"/>
                </a:solidFill>
              </a:rPr>
              <a:t>3</a:t>
            </a:r>
            <a:r>
              <a:rPr lang="ja-JP" altLang="en-US" sz="1600" b="1" dirty="0">
                <a:solidFill>
                  <a:schemeClr val="accent6"/>
                </a:solidFill>
              </a:rPr>
              <a:t>の計算条件で計算する。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ja-JP" altLang="en-US" sz="1600" b="1" dirty="0">
                <a:solidFill>
                  <a:schemeClr val="accent6"/>
                </a:solidFill>
              </a:rPr>
              <a:t>ログファイルは、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Run1: </a:t>
            </a:r>
            <a:r>
              <a:rPr lang="en-US" altLang="ja-JP" sz="1600" b="1" dirty="0" err="1">
                <a:solidFill>
                  <a:schemeClr val="accent6"/>
                </a:solidFill>
                <a:cs typeface="Courier"/>
              </a:rPr>
              <a:t>log.nodrag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Run2: </a:t>
            </a:r>
            <a:r>
              <a:rPr lang="en-US" altLang="ja-JP" sz="1600" b="1" dirty="0" err="1">
                <a:solidFill>
                  <a:schemeClr val="accent6"/>
                </a:solidFill>
                <a:cs typeface="Courier"/>
              </a:rPr>
              <a:t>log.drag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Run3: </a:t>
            </a:r>
            <a:r>
              <a:rPr lang="en-US" altLang="ja-JP" sz="1600" b="1" dirty="0" err="1">
                <a:solidFill>
                  <a:schemeClr val="accent6"/>
                </a:solidFill>
                <a:cs typeface="Courier"/>
              </a:rPr>
              <a:t>log.nhchains</a:t>
            </a:r>
            <a:endParaRPr lang="en-US" altLang="ja-JP" sz="1600" b="1" dirty="0">
              <a:solidFill>
                <a:schemeClr val="accent6"/>
              </a:solidFill>
              <a:cs typeface="Courier"/>
            </a:endParaRPr>
          </a:p>
          <a:p>
            <a:r>
              <a:rPr lang="en-US" altLang="en-US" sz="1600" b="1" dirty="0">
                <a:solidFill>
                  <a:schemeClr val="accent6"/>
                </a:solidFill>
              </a:rPr>
              <a:t>にそれぞれ保存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834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restart</a:t>
            </a:r>
            <a:r>
              <a:rPr lang="ja-JP" altLang="en-US" dirty="0"/>
              <a:t>を行う（５）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965657"/>
            <a:ext cx="8861158" cy="5892343"/>
          </a:xfrm>
        </p:spPr>
        <p:txBody>
          <a:bodyPr>
            <a:normAutofit/>
          </a:bodyPr>
          <a:lstStyle/>
          <a:p>
            <a:r>
              <a:rPr lang="en-US" altLang="ja-JP" sz="2400" dirty="0" err="1"/>
              <a:t>in.hugoniostat</a:t>
            </a:r>
            <a:r>
              <a:rPr lang="en-US" altLang="ja-JP" sz="2400" dirty="0"/>
              <a:t> </a:t>
            </a:r>
            <a:r>
              <a:rPr lang="en-US" altLang="en-US" sz="2400" dirty="0"/>
              <a:t>の実行</a:t>
            </a:r>
            <a:br>
              <a:rPr lang="en-US" altLang="en-US" sz="2400" dirty="0"/>
            </a:br>
            <a:r>
              <a:rPr lang="en-US" altLang="ja-JP" sz="2000" dirty="0"/>
              <a:t>$ </a:t>
            </a:r>
            <a:r>
              <a:rPr lang="en-US" altLang="en-US" sz="2000" dirty="0" err="1"/>
              <a:t>lammps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in.hugoniostat</a:t>
            </a:r>
            <a:r>
              <a:rPr lang="en-US" altLang="en-US" sz="2000" dirty="0"/>
              <a:t> &gt; </a:t>
            </a:r>
            <a:r>
              <a:rPr lang="en-US" altLang="en-US" sz="2000" dirty="0" err="1"/>
              <a:t>log.hugoniostat</a:t>
            </a:r>
            <a:br>
              <a:rPr lang="en-US" altLang="en-US" sz="2000" dirty="0"/>
            </a:br>
            <a:r>
              <a:rPr lang="en-US" altLang="en-US" sz="2000" dirty="0"/>
              <a:t>（</a:t>
            </a:r>
            <a:r>
              <a:rPr lang="en-US" altLang="en-US" sz="2000" dirty="0" err="1"/>
              <a:t>log.hugoniostat</a:t>
            </a:r>
            <a:r>
              <a:rPr lang="en-US" altLang="en-US" sz="2000" dirty="0"/>
              <a:t> </a:t>
            </a:r>
            <a:r>
              <a:rPr lang="ja-JP" altLang="en-US" sz="2000" dirty="0"/>
              <a:t>には標準出力の結果が保存される。</a:t>
            </a:r>
            <a:r>
              <a:rPr lang="en-US" altLang="en-US" sz="2000" dirty="0"/>
              <a:t>）</a:t>
            </a:r>
          </a:p>
          <a:p>
            <a:r>
              <a:rPr lang="en-US" altLang="ja-JP" sz="2400" dirty="0" err="1"/>
              <a:t>log.nodrag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log.drag</a:t>
            </a:r>
            <a:r>
              <a:rPr lang="en-US" altLang="ja-JP" sz="2400" dirty="0"/>
              <a:t>, </a:t>
            </a:r>
            <a:r>
              <a:rPr lang="en-US" altLang="ja-JP" sz="2400" dirty="0" err="1">
                <a:cs typeface="Courier"/>
              </a:rPr>
              <a:t>log.nhchains</a:t>
            </a:r>
            <a:r>
              <a:rPr lang="en-US" altLang="ja-JP" sz="2400" dirty="0"/>
              <a:t> </a:t>
            </a:r>
            <a:r>
              <a:rPr lang="ja-JP" altLang="en-US" sz="2400" dirty="0"/>
              <a:t>というファイルができているか確認する。</a:t>
            </a:r>
            <a:br>
              <a:rPr lang="ja-JP" altLang="en-US" sz="2400" dirty="0"/>
            </a:br>
            <a:r>
              <a:rPr lang="en-US" altLang="ja-JP" sz="2000" dirty="0"/>
              <a:t>$ </a:t>
            </a:r>
            <a:r>
              <a:rPr lang="en-US" altLang="ja-JP" sz="2000" dirty="0" err="1"/>
              <a:t>ls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﻿﻿</a:t>
            </a:r>
            <a:r>
              <a:rPr lang="ro-RO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in.hugoniostat</a:t>
            </a:r>
            <a:r>
              <a:rPr lang="ja-JP" altLang="en-US" sz="2000" dirty="0"/>
              <a:t>　　　　　　　　　　　</a:t>
            </a:r>
            <a:r>
              <a:rPr lang="ro-RO" altLang="ja-JP" sz="2000" dirty="0">
                <a:solidFill>
                  <a:srgbClr val="FF0000"/>
                </a:solidFill>
              </a:rPr>
              <a:t>log.drag</a:t>
            </a:r>
            <a:r>
              <a:rPr lang="ja-JP" altLang="en-US" sz="2000" dirty="0"/>
              <a:t>　　　　　　　　　</a:t>
            </a:r>
            <a:r>
              <a:rPr lang="ro-RO" altLang="ja-JP" sz="2000" dirty="0">
                <a:solidFill>
                  <a:srgbClr val="FF0000"/>
                </a:solidFill>
              </a:rPr>
              <a:t>log.nodrag</a:t>
            </a:r>
            <a:br>
              <a:rPr lang="ro-RO" altLang="ja-JP" sz="2000" dirty="0"/>
            </a:br>
            <a:r>
              <a:rPr lang="ro-RO" altLang="ja-JP" sz="2000" dirty="0">
                <a:solidFill>
                  <a:srgbClr val="7F7F7F"/>
                </a:solidFill>
              </a:rPr>
              <a:t>log.15Feb16.hugoniostat.g++.1</a:t>
            </a:r>
            <a:r>
              <a:rPr lang="ja-JP" altLang="en-US" sz="2000" dirty="0">
                <a:solidFill>
                  <a:srgbClr val="7F7F7F"/>
                </a:solidFill>
              </a:rPr>
              <a:t>　</a:t>
            </a:r>
            <a:r>
              <a:rPr lang="ro-RO" altLang="ja-JP" sz="2000" dirty="0">
                <a:solidFill>
                  <a:srgbClr val="7F7F7F"/>
                </a:solidFill>
              </a:rPr>
              <a:t>log.lammps                    restart.equil</a:t>
            </a:r>
            <a:br>
              <a:rPr lang="ro-RO" altLang="ja-JP" sz="2000" dirty="0"/>
            </a:br>
            <a:r>
              <a:rPr lang="ro-RO" altLang="ja-JP" sz="2000" dirty="0">
                <a:solidFill>
                  <a:srgbClr val="7F7F7F"/>
                </a:solidFill>
              </a:rPr>
              <a:t>log.15Feb16.hugoniostat.g++.4</a:t>
            </a:r>
            <a:r>
              <a:rPr lang="ja-JP" altLang="en-US" sz="2000" dirty="0"/>
              <a:t>　</a:t>
            </a:r>
            <a:r>
              <a:rPr lang="ro-RO" altLang="ja-JP" sz="2000" dirty="0">
                <a:solidFill>
                  <a:srgbClr val="FF0000"/>
                </a:solidFill>
              </a:rPr>
              <a:t>log.nhchains</a:t>
            </a:r>
            <a:r>
              <a:rPr lang="ro-RO" altLang="ja-JP" sz="2000" dirty="0"/>
              <a:t>                  </a:t>
            </a:r>
            <a:r>
              <a:rPr lang="ro-RO" altLang="ja-JP" sz="2000" dirty="0">
                <a:solidFill>
                  <a:srgbClr val="7F7F7F"/>
                </a:solidFill>
              </a:rPr>
              <a:t>stress_vs_t.dat</a:t>
            </a:r>
            <a:br>
              <a:rPr lang="ro-RO" altLang="ja-JP" sz="2000" dirty="0"/>
            </a:br>
            <a:r>
              <a:rPr lang="ro-RO" altLang="ja-JP" sz="2000" dirty="0">
                <a:solidFill>
                  <a:srgbClr val="7F7F7F"/>
                </a:solidFill>
              </a:rPr>
              <a:t>log.hugoniostat</a:t>
            </a:r>
          </a:p>
          <a:p>
            <a:r>
              <a:rPr lang="ja-JP" altLang="en-US" sz="2400" dirty="0"/>
              <a:t>それぞれのログファイルの中身を確認する。</a:t>
            </a:r>
            <a:br>
              <a:rPr lang="en-US" altLang="ja-JP" sz="2400" dirty="0"/>
            </a:br>
            <a:r>
              <a:rPr lang="en-US" altLang="ja-JP" sz="2000" dirty="0"/>
              <a:t>$ cat </a:t>
            </a:r>
            <a:r>
              <a:rPr lang="en-US" altLang="ja-JP" sz="2000" dirty="0" err="1"/>
              <a:t>log.nodrag</a:t>
            </a:r>
            <a:br>
              <a:rPr lang="en-US" altLang="ja-JP" sz="2000" dirty="0"/>
            </a:br>
            <a:r>
              <a:rPr lang="ja-JP" altLang="en-US" sz="2000" dirty="0"/>
              <a:t>など</a:t>
            </a:r>
            <a:endParaRPr lang="en-US" altLang="ja-JP" sz="2000" dirty="0"/>
          </a:p>
          <a:p>
            <a:r>
              <a:rPr lang="en-US" altLang="en-US" sz="2400" dirty="0" err="1"/>
              <a:t>log.hugoniostat</a:t>
            </a:r>
            <a:r>
              <a:rPr lang="en-US" altLang="en-US" sz="2400" dirty="0"/>
              <a:t> </a:t>
            </a:r>
            <a:r>
              <a:rPr lang="ja-JP" altLang="en-US" sz="2400" dirty="0"/>
              <a:t>には、</a:t>
            </a:r>
            <a:r>
              <a:rPr lang="en-US" altLang="en-US" sz="2400" dirty="0"/>
              <a:t>R</a:t>
            </a:r>
            <a:r>
              <a:rPr lang="en-US" altLang="ja-JP" sz="2400" dirty="0"/>
              <a:t>un1〜3</a:t>
            </a:r>
            <a:r>
              <a:rPr lang="ja-JP" altLang="en-US" sz="2400" dirty="0"/>
              <a:t>（</a:t>
            </a:r>
            <a:r>
              <a:rPr lang="en-US" altLang="ja-JP" sz="2400" dirty="0" err="1"/>
              <a:t>log.nodrag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log.drag</a:t>
            </a:r>
            <a:r>
              <a:rPr lang="en-US" altLang="ja-JP" sz="2400" dirty="0"/>
              <a:t>, </a:t>
            </a:r>
            <a:r>
              <a:rPr lang="en-US" altLang="ja-JP" sz="2400" dirty="0" err="1">
                <a:cs typeface="Courier"/>
              </a:rPr>
              <a:t>log.nhchains</a:t>
            </a:r>
            <a:r>
              <a:rPr lang="ja-JP" altLang="en-US" sz="2400" dirty="0"/>
              <a:t>）の結果が出力されている。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04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1"/>
                </a:solidFill>
              </a:rPr>
              <a:t>付録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371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1546" y="31877"/>
            <a:ext cx="8999302" cy="723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（１）</a:t>
            </a:r>
            <a:r>
              <a:rPr lang="en-US" altLang="ja-JP" sz="2600" b="1" dirty="0">
                <a:solidFill>
                  <a:schemeClr val="accent1"/>
                </a:solidFill>
                <a:latin typeface="+mj-ea"/>
                <a:ea typeface="+mj-ea"/>
              </a:rPr>
              <a:t>Windows</a:t>
            </a: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での利用（バイナリが配布されている）</a:t>
            </a: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en-US" altLang="ja-JP" sz="2200" dirty="0"/>
              <a:t>LAMMPS-ICMS Windows Installer Repository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FF"/>
                </a:solidFill>
              </a:rPr>
              <a:t>http://</a:t>
            </a:r>
            <a:r>
              <a:rPr lang="en-US" altLang="ja-JP" sz="2200" dirty="0" err="1">
                <a:solidFill>
                  <a:srgbClr val="0000FF"/>
                </a:solidFill>
              </a:rPr>
              <a:t>rpm.lammps.org</a:t>
            </a:r>
            <a:r>
              <a:rPr lang="en-US" altLang="ja-JP" sz="2200" dirty="0">
                <a:solidFill>
                  <a:srgbClr val="0000FF"/>
                </a:solidFill>
              </a:rPr>
              <a:t>/</a:t>
            </a:r>
            <a:r>
              <a:rPr lang="en-US" altLang="ja-JP" sz="2200" dirty="0" err="1">
                <a:solidFill>
                  <a:srgbClr val="0000FF"/>
                </a:solidFill>
              </a:rPr>
              <a:t>windows.html</a:t>
            </a:r>
            <a:br>
              <a:rPr lang="en-US" altLang="ja-JP" sz="2200" dirty="0">
                <a:solidFill>
                  <a:srgbClr val="0000FF"/>
                </a:solidFill>
              </a:rPr>
            </a:br>
            <a:r>
              <a:rPr lang="ja-JP" altLang="en-US" sz="2200" dirty="0"/>
              <a:t>例）</a:t>
            </a:r>
            <a:r>
              <a:rPr lang="en-US" altLang="ja-JP" sz="2200" dirty="0"/>
              <a:t> </a:t>
            </a:r>
            <a:r>
              <a:rPr lang="ja-JP" altLang="en-US" sz="2200" dirty="0"/>
              <a:t>バイナリファイル名（</a:t>
            </a:r>
            <a:r>
              <a:rPr lang="en-US" altLang="ja-JP" sz="2200" dirty="0"/>
              <a:t>32</a:t>
            </a:r>
            <a:r>
              <a:rPr lang="ja-JP" altLang="en-US" sz="2200" dirty="0"/>
              <a:t>ビット）：</a:t>
            </a:r>
            <a:r>
              <a:rPr lang="en-US" altLang="ja-JP" sz="2200" dirty="0">
                <a:solidFill>
                  <a:srgbClr val="FF0000"/>
                </a:solidFill>
              </a:rPr>
              <a:t>lammps-32bit-latest.exe</a:t>
            </a:r>
            <a:br>
              <a:rPr lang="en-US" altLang="ja-JP" sz="2200" dirty="0">
                <a:solidFill>
                  <a:srgbClr val="FF0000"/>
                </a:solidFill>
              </a:rPr>
            </a:br>
            <a:r>
              <a:rPr lang="ja-JP" altLang="en-US" sz="2200" dirty="0">
                <a:solidFill>
                  <a:srgbClr val="000000"/>
                </a:solidFill>
              </a:rPr>
              <a:t>（注）</a:t>
            </a:r>
            <a:r>
              <a:rPr lang="en-US" altLang="ja-JP" sz="2200" dirty="0">
                <a:solidFill>
                  <a:srgbClr val="000000"/>
                </a:solidFill>
              </a:rPr>
              <a:t>64</a:t>
            </a:r>
            <a:r>
              <a:rPr lang="ja-JP" altLang="en-US" sz="2200" dirty="0">
                <a:solidFill>
                  <a:srgbClr val="000000"/>
                </a:solidFill>
              </a:rPr>
              <a:t>ビット版のバイナリもある</a:t>
            </a:r>
            <a:br>
              <a:rPr lang="en-US" altLang="ja-JP" sz="2200" dirty="0">
                <a:solidFill>
                  <a:srgbClr val="000000"/>
                </a:solidFill>
              </a:rPr>
            </a:br>
            <a:r>
              <a:rPr lang="en-US" altLang="ja-JP" sz="2200" dirty="0"/>
              <a:t>Cygwin</a:t>
            </a:r>
            <a:r>
              <a:rPr lang="ja-JP" altLang="en-US" sz="2200" dirty="0"/>
              <a:t>（</a:t>
            </a:r>
            <a:r>
              <a:rPr lang="en-US" altLang="ja-JP" sz="2200" dirty="0"/>
              <a:t>https://</a:t>
            </a:r>
            <a:r>
              <a:rPr lang="en-US" altLang="ja-JP" sz="2200" dirty="0" err="1"/>
              <a:t>www.cygwin.com</a:t>
            </a:r>
            <a:r>
              <a:rPr lang="en-US" altLang="ja-JP" sz="2200" dirty="0"/>
              <a:t>/</a:t>
            </a:r>
            <a:r>
              <a:rPr lang="ja-JP" altLang="en-US" sz="2200" dirty="0"/>
              <a:t>）を用いて実行</a:t>
            </a:r>
            <a:br>
              <a:rPr lang="en-US" altLang="ja-JP" sz="2200" dirty="0"/>
            </a:br>
            <a:r>
              <a:rPr lang="ja-JP" altLang="en-US" sz="2200" dirty="0"/>
              <a:t>（</a:t>
            </a:r>
            <a:r>
              <a:rPr lang="en-US" altLang="ja-JP" sz="2200" dirty="0"/>
              <a:t>MPI</a:t>
            </a:r>
            <a:r>
              <a:rPr lang="ja-JP" altLang="en-US" sz="2200" dirty="0"/>
              <a:t>を用いるときは、</a:t>
            </a:r>
            <a:r>
              <a:rPr lang="en-US" altLang="ja-JP" dirty="0">
                <a:solidFill>
                  <a:srgbClr val="0000FF"/>
                </a:solidFill>
              </a:rPr>
              <a:t>http://</a:t>
            </a:r>
            <a:r>
              <a:rPr lang="en-US" altLang="ja-JP" dirty="0" err="1">
                <a:solidFill>
                  <a:srgbClr val="0000FF"/>
                </a:solidFill>
              </a:rPr>
              <a:t>www.mpich.org</a:t>
            </a:r>
            <a:r>
              <a:rPr lang="en-US" altLang="ja-JP" dirty="0">
                <a:solidFill>
                  <a:srgbClr val="0000FF"/>
                </a:solidFill>
              </a:rPr>
              <a:t>/static/</a:t>
            </a:r>
            <a:r>
              <a:rPr lang="en-US" altLang="ja-JP" dirty="0" err="1">
                <a:solidFill>
                  <a:srgbClr val="0000FF"/>
                </a:solidFill>
              </a:rPr>
              <a:t>tarballs</a:t>
            </a:r>
            <a:r>
              <a:rPr lang="en-US" altLang="ja-JP" dirty="0">
                <a:solidFill>
                  <a:srgbClr val="0000FF"/>
                </a:solidFill>
              </a:rPr>
              <a:t>/1.4.1p1/mpich2-1.4.1p1-win-ia32.msi</a:t>
            </a:r>
            <a:r>
              <a:rPr lang="en-US" altLang="en-US" dirty="0"/>
              <a:t> </a:t>
            </a:r>
            <a:r>
              <a:rPr lang="ja-JP" altLang="en-US" sz="2200" dirty="0"/>
              <a:t>をインストール）</a:t>
            </a:r>
            <a:br>
              <a:rPr lang="en-US" altLang="ja-JP" sz="2200" dirty="0"/>
            </a:br>
            <a:br>
              <a:rPr lang="en-US" altLang="ja-JP" sz="2200" dirty="0"/>
            </a:br>
            <a:r>
              <a:rPr lang="ja-JP" altLang="en-US" sz="2200" u="sng" dirty="0"/>
              <a:t>実行例（個人の環境によって異なる可能性あり）</a:t>
            </a:r>
            <a:endParaRPr lang="en-US" altLang="ja-JP" sz="2200" u="sng" dirty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r>
              <a:rPr lang="en-US" altLang="ja-JP" sz="2200" dirty="0">
                <a:solidFill>
                  <a:srgbClr val="FF0000"/>
                </a:solidFill>
              </a:rPr>
              <a:t>lammps-32bit-latest.exe </a:t>
            </a:r>
            <a:r>
              <a:rPr lang="ja-JP" altLang="en-US" sz="2200" dirty="0"/>
              <a:t>をダウンロードして実行（インストール）</a:t>
            </a:r>
            <a:endParaRPr lang="en-US" altLang="ja-JP" sz="2200" dirty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r>
              <a:rPr lang="en-US" altLang="ja-JP" sz="2200" dirty="0"/>
              <a:t>Cygwin </a:t>
            </a:r>
            <a:r>
              <a:rPr lang="ja-JP" altLang="en-US" sz="2200" dirty="0"/>
              <a:t>を起動</a:t>
            </a:r>
            <a:br>
              <a:rPr lang="en-US" altLang="ja-JP" sz="2200" dirty="0"/>
            </a:br>
            <a:r>
              <a:rPr lang="ja-JP" altLang="en-US" sz="2200" dirty="0"/>
              <a:t>サンプルのあるディレクトリ</a:t>
            </a:r>
            <a:r>
              <a:rPr lang="en-US" altLang="ja-JP" sz="2200" dirty="0"/>
              <a:t> </a:t>
            </a:r>
            <a:r>
              <a:rPr lang="ja-JP" altLang="en-US" sz="2200" dirty="0"/>
              <a:t>（デフォルトのままインストールした場合）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FF"/>
                </a:solidFill>
              </a:rPr>
              <a:t>/</a:t>
            </a:r>
            <a:r>
              <a:rPr lang="en-US" altLang="ja-JP" sz="2200" dirty="0" err="1">
                <a:solidFill>
                  <a:srgbClr val="0000FF"/>
                </a:solidFill>
              </a:rPr>
              <a:t>cygdrive</a:t>
            </a:r>
            <a:r>
              <a:rPr lang="en-US" altLang="ja-JP" sz="2200" dirty="0">
                <a:solidFill>
                  <a:srgbClr val="0000FF"/>
                </a:solidFill>
              </a:rPr>
              <a:t>/c/Program\ Files/LAMMPS\ 32-bit\ 20160124/Examples</a:t>
            </a:r>
            <a:br>
              <a:rPr lang="en-US" altLang="ja-JP" sz="2200" dirty="0"/>
            </a:br>
            <a:r>
              <a:rPr lang="ja-JP" altLang="en-US" sz="2200" dirty="0"/>
              <a:t>実行ファイルのあるディレクトリ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FF"/>
                </a:solidFill>
              </a:rPr>
              <a:t>/</a:t>
            </a:r>
            <a:r>
              <a:rPr lang="en-US" altLang="ja-JP" sz="2200" dirty="0" err="1">
                <a:solidFill>
                  <a:srgbClr val="0000FF"/>
                </a:solidFill>
              </a:rPr>
              <a:t>cygdrive</a:t>
            </a:r>
            <a:r>
              <a:rPr lang="en-US" altLang="ja-JP" sz="2200" dirty="0">
                <a:solidFill>
                  <a:srgbClr val="0000FF"/>
                </a:solidFill>
              </a:rPr>
              <a:t>/c/Program\ Files/LAMMPS\ 32-bit\ 20160124/</a:t>
            </a:r>
            <a:r>
              <a:rPr lang="ja-JP" altLang="ja-JP" sz="2200" dirty="0">
                <a:solidFill>
                  <a:srgbClr val="0000FF"/>
                </a:solidFill>
              </a:rPr>
              <a:t>b</a:t>
            </a:r>
            <a:r>
              <a:rPr lang="en-US" altLang="ja-JP" sz="2200" dirty="0">
                <a:solidFill>
                  <a:srgbClr val="0000FF"/>
                </a:solidFill>
              </a:rPr>
              <a:t>in</a:t>
            </a:r>
            <a:br>
              <a:rPr lang="en-US" altLang="ja-JP" sz="2200" dirty="0">
                <a:solidFill>
                  <a:srgbClr val="0000FF"/>
                </a:solidFill>
              </a:rPr>
            </a:br>
            <a:r>
              <a:rPr lang="en-US" altLang="ja-JP" sz="2200" b="1" dirty="0"/>
              <a:t>$ </a:t>
            </a:r>
            <a:r>
              <a:rPr lang="en-US" altLang="ja-JP" sz="2200" b="1" dirty="0" err="1"/>
              <a:t>lmp_serial.exe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  </a:t>
            </a:r>
            <a:r>
              <a:rPr lang="en-US" altLang="ja-JP" sz="2200" dirty="0">
                <a:sym typeface="Wingdings"/>
              </a:rPr>
              <a:t> </a:t>
            </a:r>
            <a:r>
              <a:rPr lang="ja-JP" altLang="en-US" sz="2200" dirty="0"/>
              <a:t>シリアルで実行</a:t>
            </a:r>
            <a:br>
              <a:rPr lang="en-US" altLang="ja-JP" sz="2200" dirty="0"/>
            </a:br>
            <a:r>
              <a:rPr lang="en-US" altLang="ja-JP" sz="2200" b="1" dirty="0"/>
              <a:t>$ </a:t>
            </a:r>
            <a:r>
              <a:rPr lang="en-US" altLang="ja-JP" sz="2200" b="1" dirty="0" err="1"/>
              <a:t>lmp_mpi.exe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    </a:t>
            </a:r>
            <a:r>
              <a:rPr lang="en-US" altLang="ja-JP" sz="2200" dirty="0">
                <a:sym typeface="Wingdings"/>
              </a:rPr>
              <a:t> </a:t>
            </a:r>
            <a:r>
              <a:rPr lang="en-US" altLang="en-US" sz="2200" dirty="0">
                <a:sym typeface="Wingdings"/>
              </a:rPr>
              <a:t>MPI</a:t>
            </a:r>
            <a:r>
              <a:rPr lang="ja-JP" altLang="en-US" sz="2200" dirty="0"/>
              <a:t>で実行</a:t>
            </a:r>
            <a:endParaRPr lang="en-US" altLang="ja-JP" sz="2200" dirty="0"/>
          </a:p>
          <a:p>
            <a:pPr marL="800100" lvl="1" indent="-342900">
              <a:lnSpc>
                <a:spcPct val="110000"/>
              </a:lnSpc>
              <a:buSzPct val="90000"/>
              <a:buFont typeface="Arial"/>
              <a:buChar char="•"/>
            </a:pPr>
            <a:endParaRPr lang="en-US" altLang="ja-JP" sz="2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445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3257" y="31877"/>
            <a:ext cx="8836347" cy="502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（２）</a:t>
            </a:r>
            <a:r>
              <a:rPr lang="ja-JP" altLang="ja-JP" sz="2600" b="1" dirty="0">
                <a:solidFill>
                  <a:schemeClr val="accent1"/>
                </a:solidFill>
                <a:latin typeface="+mj-ea"/>
                <a:ea typeface="+mj-ea"/>
              </a:rPr>
              <a:t>L</a:t>
            </a:r>
            <a:r>
              <a:rPr lang="en-US" altLang="ja-JP" sz="2600" b="1" dirty="0" err="1">
                <a:solidFill>
                  <a:schemeClr val="accent1"/>
                </a:solidFill>
                <a:latin typeface="+mj-ea"/>
                <a:ea typeface="+mj-ea"/>
              </a:rPr>
              <a:t>inux</a:t>
            </a: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での利用</a:t>
            </a:r>
            <a:endParaRPr lang="en-US" altLang="ja-JP" sz="2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ja-JP" altLang="en-US" sz="2400" dirty="0">
                <a:latin typeface="+mn-ea"/>
                <a:cs typeface="MS PMincho" charset="-128"/>
              </a:rPr>
              <a:t>ソースをコンパイル</a:t>
            </a:r>
            <a:br>
              <a:rPr lang="en-US" altLang="ja-JP" sz="2400" b="1" dirty="0">
                <a:solidFill>
                  <a:schemeClr val="accent1"/>
                </a:solidFill>
                <a:latin typeface="+mn-ea"/>
                <a:cs typeface="MS PMincho" charset="-128"/>
              </a:rPr>
            </a:br>
            <a:r>
              <a:rPr lang="ja-JP" altLang="en-US" sz="2200" u="sng" dirty="0">
                <a:latin typeface="+mn-ea"/>
                <a:cs typeface="MS PMincho" charset="-128"/>
              </a:rPr>
              <a:t>実行例（個人の環境によって異なる可能性あり）</a:t>
            </a:r>
            <a:br>
              <a:rPr lang="en-US" altLang="ja-JP" sz="2200" b="1" dirty="0">
                <a:solidFill>
                  <a:schemeClr val="accent1"/>
                </a:solidFill>
                <a:latin typeface="+mn-ea"/>
                <a:cs typeface="MS PMincho" charset="-128"/>
              </a:rPr>
            </a:b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</a:rPr>
              <a:t>ターミナルを起動</a:t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</a:rPr>
              <a:t>ソース（</a:t>
            </a:r>
            <a:r>
              <a:rPr lang="en-US" altLang="ja-JP" sz="2200" dirty="0" err="1">
                <a:solidFill>
                  <a:srgbClr val="FF0000"/>
                </a:solidFill>
                <a:latin typeface="+mn-ea"/>
                <a:cs typeface="MS PMincho" charset="-128"/>
              </a:rPr>
              <a:t>lammps-stable.tar.gz</a:t>
            </a: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</a:rPr>
              <a:t>）を解凍</a:t>
            </a:r>
            <a: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  <a:t> </a:t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 </a:t>
            </a: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ディレクトリ</a:t>
            </a:r>
            <a: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  <a:sym typeface="Wingdings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  <a:sym typeface="Wingdings"/>
              </a:rPr>
              <a:t>lammps-11Aug17</a:t>
            </a: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</a:rPr>
              <a:t> </a:t>
            </a: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</a:rPr>
              <a:t>を作る</a:t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$ tar 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z</a:t>
            </a:r>
            <a:r>
              <a:rPr lang="en-US" altLang="ja-JP" sz="2200" dirty="0" err="1">
                <a:solidFill>
                  <a:srgbClr val="FF0000"/>
                </a:solidFill>
                <a:cs typeface="MS PMincho" charset="-128"/>
              </a:rPr>
              <a:t>x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vf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lammps-stable.tar.gz</a:t>
            </a:r>
            <a:br>
              <a:rPr lang="en-US" altLang="ja-JP" sz="2200" dirty="0">
                <a:solidFill>
                  <a:srgbClr val="000000"/>
                </a:solidFill>
                <a:cs typeface="MS PMincho" charset="-128"/>
              </a:rPr>
            </a:b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ja-JP" altLang="en-US" sz="2200" dirty="0">
                <a:solidFill>
                  <a:srgbClr val="000000"/>
                </a:solidFill>
                <a:latin typeface="+mn-ea"/>
                <a:cs typeface="MS PMincho" charset="-128"/>
              </a:rPr>
              <a:t>必要に（利用したい機能に）応じてパッケージの追加</a:t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</a:rPr>
              <a:t>http://</a:t>
            </a:r>
            <a:r>
              <a:rPr lang="en-US" altLang="ja-JP" sz="2200" dirty="0" err="1">
                <a:solidFill>
                  <a:srgbClr val="0000FF"/>
                </a:solidFill>
                <a:latin typeface="+mn-ea"/>
                <a:cs typeface="MS PMincho" charset="-128"/>
              </a:rPr>
              <a:t>lammps.sandia.gov</a:t>
            </a:r>
            <a:r>
              <a:rPr lang="en-US" altLang="ja-JP" sz="2200" dirty="0">
                <a:solidFill>
                  <a:srgbClr val="0000FF"/>
                </a:solidFill>
                <a:latin typeface="+mn-ea"/>
                <a:cs typeface="MS PMincho" charset="-128"/>
              </a:rPr>
              <a:t>/doc/</a:t>
            </a:r>
            <a:r>
              <a:rPr lang="en-US" altLang="ja-JP" sz="2200" dirty="0" err="1">
                <a:solidFill>
                  <a:srgbClr val="0000FF"/>
                </a:solidFill>
                <a:latin typeface="+mn-ea"/>
                <a:cs typeface="MS PMincho" charset="-128"/>
              </a:rPr>
              <a:t>Section_packages.html</a:t>
            </a:r>
            <a:br>
              <a:rPr lang="en-US" altLang="ja-JP" sz="2200" dirty="0">
                <a:solidFill>
                  <a:srgbClr val="000000"/>
                </a:solidFill>
                <a:latin typeface="+mn-ea"/>
                <a:cs typeface="MS PMincho" charset="-128"/>
              </a:rPr>
            </a:b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lammps-11Aug17/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src</a:t>
            </a:r>
            <a:br>
              <a:rPr lang="en-US" altLang="ja-JP" sz="2200" dirty="0">
                <a:solidFill>
                  <a:srgbClr val="000000"/>
                </a:solidFill>
                <a:cs typeface="MS PMincho" charset="-128"/>
              </a:rPr>
            </a:b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$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make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package-status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      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  <a:sym typeface="Wingdings"/>
              </a:rPr>
              <a:t>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パッケージの一覧の表示</a:t>
            </a:r>
            <a:br>
              <a:rPr lang="en-US" altLang="ja-JP" sz="2200" dirty="0">
                <a:solidFill>
                  <a:srgbClr val="000000"/>
                </a:solidFill>
                <a:cs typeface="MS PMincho" charset="-128"/>
              </a:rPr>
            </a:b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$ make yes-</a:t>
            </a:r>
            <a:r>
              <a:rPr lang="ja-JP" altLang="ja-JP" sz="2200" dirty="0">
                <a:solidFill>
                  <a:srgbClr val="000000"/>
                </a:solidFill>
                <a:cs typeface="MS PMincho" charset="-128"/>
              </a:rPr>
              <a:t>c</a:t>
            </a:r>
            <a:r>
              <a:rPr lang="en-US" altLang="ja-JP" sz="2200" dirty="0" err="1">
                <a:solidFill>
                  <a:srgbClr val="000000"/>
                </a:solidFill>
                <a:cs typeface="MS PMincho" charset="-128"/>
              </a:rPr>
              <a:t>olloid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cs typeface="MS PMincho" charset="-128"/>
              </a:rPr>
              <a:t>     </a:t>
            </a:r>
            <a:r>
              <a:rPr lang="ja-JP" altLang="en-US" sz="2200" dirty="0">
                <a:solidFill>
                  <a:srgbClr val="000000"/>
                </a:solidFill>
                <a:cs typeface="MS PMincho" charset="-128"/>
              </a:rPr>
              <a:t>　　 </a:t>
            </a:r>
            <a:r>
              <a:rPr lang="ja-JP" altLang="ja-JP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:</a:t>
            </a:r>
            <a:r>
              <a:rPr lang="ja-JP" altLang="en-US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（例）</a:t>
            </a:r>
            <a:r>
              <a:rPr lang="en-US" altLang="ja-JP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COLLOID</a:t>
            </a:r>
            <a:r>
              <a:rPr lang="ja-JP" altLang="en-US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パッケージ</a:t>
            </a:r>
            <a:r>
              <a:rPr lang="en-US" altLang="en-US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 </a:t>
            </a:r>
            <a:r>
              <a:rPr lang="ja-JP" altLang="en-US" sz="2200" dirty="0">
                <a:solidFill>
                  <a:srgbClr val="000000"/>
                </a:solidFill>
                <a:ea typeface="MS Gothic" charset="-128"/>
                <a:cs typeface="MS Gothic" charset="-128"/>
              </a:rPr>
              <a:t>を追加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3807" y="5242253"/>
            <a:ext cx="3861390" cy="1576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ja-JP" altLang="en-US" sz="2200" dirty="0"/>
              <a:t>シリアルで実行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./lammps-7Dec15/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br>
              <a:rPr lang="en-US" altLang="ja-JP" sz="2200" dirty="0"/>
            </a:br>
            <a:r>
              <a:rPr lang="en-US" altLang="ja-JP" sz="2200" dirty="0"/>
              <a:t>$ make serial</a:t>
            </a:r>
            <a:br>
              <a:rPr lang="en-US" altLang="ja-JP" sz="2200" dirty="0"/>
            </a:br>
            <a:r>
              <a:rPr lang="en-US" altLang="ja-JP" sz="2200" b="1" dirty="0"/>
              <a:t>$ ./</a:t>
            </a:r>
            <a:r>
              <a:rPr lang="en-US" altLang="ja-JP" sz="2200" b="1" dirty="0" err="1"/>
              <a:t>lmp_serial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endParaRPr lang="en-US" altLang="ja-JP" sz="2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7662" y="5242253"/>
            <a:ext cx="4628552" cy="1576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ja-JP" altLang="en-US" sz="2200" dirty="0"/>
              <a:t>M</a:t>
            </a:r>
            <a:r>
              <a:rPr lang="en-US" altLang="ja-JP" sz="2200" dirty="0"/>
              <a:t>PI</a:t>
            </a:r>
            <a:r>
              <a:rPr lang="ja-JP" altLang="en-US" sz="2200" dirty="0"/>
              <a:t>で実行（</a:t>
            </a:r>
            <a:r>
              <a:rPr lang="en-US" altLang="ja-JP" sz="2200" dirty="0" err="1">
                <a:solidFill>
                  <a:srgbClr val="FF0000"/>
                </a:solidFill>
              </a:rPr>
              <a:t>OpenMPI</a:t>
            </a:r>
            <a:r>
              <a:rPr lang="ja-JP" altLang="en-US" sz="2200" dirty="0">
                <a:solidFill>
                  <a:srgbClr val="FF0000"/>
                </a:solidFill>
              </a:rPr>
              <a:t>などが必要</a:t>
            </a:r>
            <a:r>
              <a:rPr lang="ja-JP" altLang="en-US" sz="2200" dirty="0"/>
              <a:t>）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./lammps-7Dec15/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ja-JP" altLang="ja-JP" sz="2200" dirty="0"/>
              <a:t>m</a:t>
            </a:r>
            <a:r>
              <a:rPr lang="en-US" altLang="ja-JP" sz="2200" dirty="0"/>
              <a:t>pi</a:t>
            </a:r>
            <a:br>
              <a:rPr lang="en-US" altLang="ja-JP" sz="2200" dirty="0"/>
            </a:br>
            <a:r>
              <a:rPr lang="en-US" altLang="ja-JP" sz="2200" b="1" dirty="0"/>
              <a:t>$ ./</a:t>
            </a:r>
            <a:r>
              <a:rPr lang="en-US" altLang="ja-JP" sz="2200" b="1" dirty="0" err="1"/>
              <a:t>lmp_mpi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endParaRPr lang="en-US" altLang="ja-JP" sz="22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83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 からの起動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5543127" y="1348383"/>
            <a:ext cx="3192589" cy="4557568"/>
          </a:xfrm>
          <a:prstGeom prst="rect">
            <a:avLst/>
          </a:prstGeom>
        </p:spPr>
        <p:txBody>
          <a:bodyPr/>
          <a:lstStyle/>
          <a:p>
            <a:pPr marL="297630" indent="-297630">
              <a:buAutoNum type="arabicPeriod"/>
            </a:pPr>
            <a:r>
              <a:t>「MateriAppsLive…」を選択</a:t>
            </a:r>
          </a:p>
          <a:p>
            <a:pPr marL="297630" indent="-297630">
              <a:buAutoNum type="arabicPeriod"/>
            </a:pPr>
            <a:r>
              <a:t>起動ボタンを押す</a:t>
            </a:r>
          </a:p>
          <a:p>
            <a:pPr marL="297630" indent="-297630">
              <a:buAutoNum type="arabicPeriod"/>
            </a:pPr>
            <a:r>
              <a:t>ログイン画面がでるまでそのまま待つ</a:t>
            </a:r>
          </a:p>
        </p:txBody>
      </p:sp>
      <p:sp>
        <p:nvSpPr>
          <p:cNvPr id="143" name="Shape 143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44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881" y="1154076"/>
            <a:ext cx="5158292" cy="4394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図 146"/>
          <p:cNvPicPr>
            <a:picLocks/>
          </p:cNvPicPr>
          <p:nvPr/>
        </p:nvPicPr>
        <p:blipFill>
          <a:blip r:embed="rId4">
            <a:alphaModFix amt="69943"/>
            <a:extLst/>
          </a:blip>
          <a:stretch>
            <a:fillRect/>
          </a:stretch>
        </p:blipFill>
        <p:spPr>
          <a:xfrm rot="10392027">
            <a:off x="967976" y="1670817"/>
            <a:ext cx="4533198" cy="222472"/>
          </a:xfrm>
          <a:prstGeom prst="rect">
            <a:avLst/>
          </a:prstGeom>
        </p:spPr>
      </p:pic>
      <p:pic>
        <p:nvPicPr>
          <p:cNvPr id="149" name="図 148"/>
          <p:cNvPicPr>
            <a:picLocks/>
          </p:cNvPicPr>
          <p:nvPr/>
        </p:nvPicPr>
        <p:blipFill>
          <a:blip r:embed="rId5">
            <a:alphaModFix amt="69943"/>
            <a:extLst/>
          </a:blip>
          <a:stretch>
            <a:fillRect/>
          </a:stretch>
        </p:blipFill>
        <p:spPr>
          <a:xfrm rot="11352587">
            <a:off x="1637839" y="1824743"/>
            <a:ext cx="3873406" cy="222472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7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4444" y="31877"/>
            <a:ext cx="9161428" cy="648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（３）</a:t>
            </a:r>
            <a:r>
              <a:rPr lang="ja-JP" altLang="ja-JP" sz="2600" b="1" dirty="0">
                <a:solidFill>
                  <a:schemeClr val="accent1"/>
                </a:solidFill>
                <a:latin typeface="+mj-ea"/>
                <a:ea typeface="+mj-ea"/>
              </a:rPr>
              <a:t>M</a:t>
            </a:r>
            <a:r>
              <a:rPr lang="en-US" altLang="ja-JP" sz="2600" b="1" dirty="0">
                <a:solidFill>
                  <a:schemeClr val="accent1"/>
                </a:solidFill>
                <a:latin typeface="+mj-ea"/>
                <a:ea typeface="+mj-ea"/>
              </a:rPr>
              <a:t>ac</a:t>
            </a: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での利用（ソースをコンパイル：</a:t>
            </a:r>
            <a:r>
              <a:rPr lang="ja-JP" altLang="en-US" sz="2600" b="1" dirty="0">
                <a:solidFill>
                  <a:srgbClr val="FF0000"/>
                </a:solidFill>
                <a:latin typeface="+mj-ea"/>
                <a:ea typeface="+mj-ea"/>
              </a:rPr>
              <a:t>コンパイラが必要</a:t>
            </a:r>
            <a:r>
              <a:rPr lang="ja-JP" altLang="en-US" sz="2600" b="1" dirty="0">
                <a:solidFill>
                  <a:schemeClr val="accent1"/>
                </a:solidFill>
                <a:latin typeface="+mj-ea"/>
                <a:ea typeface="+mj-ea"/>
              </a:rPr>
              <a:t>）</a:t>
            </a:r>
            <a:endParaRPr lang="en-US" altLang="ja-JP" sz="2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ja-JP" sz="2200" u="sng" dirty="0"/>
              <a:t>OS</a:t>
            </a:r>
            <a:r>
              <a:rPr lang="ja-JP" altLang="en-US" sz="2200" u="sng" dirty="0"/>
              <a:t> </a:t>
            </a:r>
            <a:r>
              <a:rPr lang="en-US" altLang="ja-JP" sz="2200" u="sng" dirty="0"/>
              <a:t>X</a:t>
            </a:r>
            <a:r>
              <a:rPr lang="ja-JP" altLang="en-US" sz="2200" u="sng" dirty="0"/>
              <a:t> </a:t>
            </a:r>
            <a:r>
              <a:rPr lang="en-US" altLang="ja-JP" sz="2200" u="sng" dirty="0"/>
              <a:t>El</a:t>
            </a:r>
            <a:r>
              <a:rPr lang="ja-JP" altLang="en-US" sz="2200" u="sng" dirty="0"/>
              <a:t> </a:t>
            </a:r>
            <a:r>
              <a:rPr lang="en-US" altLang="ja-JP" sz="2200" u="sng" dirty="0"/>
              <a:t>Capitan</a:t>
            </a:r>
            <a:r>
              <a:rPr lang="ja-JP" altLang="en-US" sz="2200" u="sng" dirty="0"/>
              <a:t> での実行例（個人の環境によって異なる可能性あり）</a:t>
            </a:r>
            <a:br>
              <a:rPr lang="en-US" altLang="ja-JP" sz="2200" dirty="0">
                <a:solidFill>
                  <a:srgbClr val="000000"/>
                </a:solidFill>
              </a:rPr>
            </a:br>
            <a:r>
              <a:rPr lang="ja-JP" altLang="en-US" sz="2200" dirty="0">
                <a:solidFill>
                  <a:srgbClr val="000000"/>
                </a:solidFill>
              </a:rPr>
              <a:t>ターミナルを起動</a:t>
            </a:r>
            <a:br>
              <a:rPr lang="en-US" altLang="ja-JP" sz="2200" dirty="0">
                <a:solidFill>
                  <a:srgbClr val="000000"/>
                </a:solidFill>
              </a:rPr>
            </a:br>
            <a:r>
              <a:rPr lang="ja-JP" altLang="en-US" sz="2200" dirty="0">
                <a:solidFill>
                  <a:srgbClr val="000000"/>
                </a:solidFill>
              </a:rPr>
              <a:t>ソース（</a:t>
            </a:r>
            <a:r>
              <a:rPr lang="en-US" altLang="ja-JP" sz="2200" dirty="0" err="1">
                <a:solidFill>
                  <a:srgbClr val="FF0000"/>
                </a:solidFill>
              </a:rPr>
              <a:t>lammps-stable.tar.gz</a:t>
            </a:r>
            <a:r>
              <a:rPr lang="ja-JP" altLang="en-US" sz="2200" dirty="0">
                <a:solidFill>
                  <a:srgbClr val="000000"/>
                </a:solidFill>
              </a:rPr>
              <a:t>）を解凍</a:t>
            </a:r>
            <a:r>
              <a:rPr lang="en-US" altLang="ja-JP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ja-JP" altLang="en-US" sz="2200" dirty="0">
                <a:solidFill>
                  <a:srgbClr val="000000"/>
                </a:solidFill>
                <a:sym typeface="Wingdings"/>
              </a:rPr>
              <a:t>ディレクトリ</a:t>
            </a:r>
            <a:r>
              <a:rPr lang="en-US" altLang="ja-JP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</a:rPr>
              <a:t>lammps-11Aug17 </a:t>
            </a:r>
            <a:r>
              <a:rPr lang="ja-JP" altLang="en-US" sz="2200" dirty="0">
                <a:solidFill>
                  <a:srgbClr val="000000"/>
                </a:solidFill>
              </a:rPr>
              <a:t>を作る</a:t>
            </a:r>
            <a:br>
              <a:rPr lang="en-US" altLang="ja-JP" sz="2200" dirty="0">
                <a:solidFill>
                  <a:srgbClr val="000000"/>
                </a:solidFill>
              </a:rPr>
            </a:br>
            <a:endParaRPr lang="en-US" altLang="ja-JP" sz="22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ja-JP" altLang="en-US" sz="2200" dirty="0"/>
              <a:t>シリアルでコンパイル</a:t>
            </a:r>
            <a:br>
              <a:rPr lang="en-US" altLang="ja-JP" sz="2200" dirty="0">
                <a:solidFill>
                  <a:srgbClr val="000000"/>
                </a:solidFill>
              </a:rPr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lammps-11Aug17/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br>
              <a:rPr lang="en-US" altLang="ja-JP" sz="2200" dirty="0"/>
            </a:br>
            <a:r>
              <a:rPr lang="en-US" altLang="ja-JP" sz="2200" dirty="0"/>
              <a:t>$ make serial</a:t>
            </a:r>
            <a:br>
              <a:rPr lang="en-US" altLang="ja-JP" sz="2200" dirty="0"/>
            </a:br>
            <a:r>
              <a:rPr lang="en-US" altLang="ja-JP" sz="2200" b="1" dirty="0"/>
              <a:t>$ </a:t>
            </a:r>
            <a:r>
              <a:rPr lang="en-US" altLang="ja-JP" sz="2200" b="1" dirty="0" err="1"/>
              <a:t>lmp_serial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br>
              <a:rPr lang="en-US" altLang="ja-JP" sz="2200" b="1" dirty="0"/>
            </a:br>
            <a:endParaRPr lang="en-US" altLang="ja-JP" sz="2200" b="1" dirty="0"/>
          </a:p>
          <a:p>
            <a:pPr marL="342900" indent="-342900">
              <a:lnSpc>
                <a:spcPct val="110000"/>
              </a:lnSpc>
              <a:buFont typeface="Wingdings" charset="2"/>
              <a:buChar char="l"/>
            </a:pPr>
            <a:r>
              <a:rPr lang="en-US" altLang="ja-JP" sz="2200" dirty="0"/>
              <a:t>MPI</a:t>
            </a:r>
            <a:r>
              <a:rPr lang="ja-JP" altLang="en-US" sz="2200" dirty="0"/>
              <a:t>でコンパイル（</a:t>
            </a:r>
            <a:r>
              <a:rPr lang="en-US" altLang="ja-JP" sz="2200" dirty="0" err="1">
                <a:solidFill>
                  <a:srgbClr val="FF0000"/>
                </a:solidFill>
              </a:rPr>
              <a:t>OpenMPI</a:t>
            </a:r>
            <a:r>
              <a:rPr lang="ja-JP" altLang="en-US" sz="2200" dirty="0">
                <a:solidFill>
                  <a:srgbClr val="FF0000"/>
                </a:solidFill>
              </a:rPr>
              <a:t>などが必要</a:t>
            </a:r>
            <a:r>
              <a:rPr lang="ja-JP" altLang="en-US" sz="2200" dirty="0"/>
              <a:t>）</a:t>
            </a:r>
            <a:br>
              <a:rPr lang="en-US" altLang="ja-JP" sz="2200" dirty="0"/>
            </a:br>
            <a:r>
              <a:rPr lang="en-US" altLang="ja-JP" sz="2200" dirty="0">
                <a:solidFill>
                  <a:srgbClr val="000000"/>
                </a:solidFill>
              </a:rPr>
              <a:t>$ cd</a:t>
            </a:r>
            <a:r>
              <a:rPr lang="ja-JP" altLang="en-US" sz="2200" dirty="0">
                <a:solidFill>
                  <a:srgbClr val="000000"/>
                </a:solidFill>
              </a:rPr>
              <a:t> </a:t>
            </a:r>
            <a:r>
              <a:rPr lang="en-US" altLang="ja-JP" sz="2200" dirty="0">
                <a:solidFill>
                  <a:srgbClr val="000000"/>
                </a:solidFill>
              </a:rPr>
              <a:t>lammps-11Aug17/</a:t>
            </a:r>
            <a:r>
              <a:rPr lang="en-US" altLang="ja-JP" sz="2200" dirty="0" err="1">
                <a:solidFill>
                  <a:srgbClr val="000000"/>
                </a:solidFill>
              </a:rPr>
              <a:t>src</a:t>
            </a:r>
            <a:br>
              <a:rPr lang="en-US" altLang="ja-JP" sz="2200" dirty="0"/>
            </a:br>
            <a:r>
              <a:rPr lang="en-US" altLang="ja-JP" sz="2200" dirty="0"/>
              <a:t>$ make </a:t>
            </a:r>
            <a:r>
              <a:rPr lang="en-US" altLang="ja-JP" sz="2200" dirty="0" err="1"/>
              <a:t>mpi</a:t>
            </a:r>
            <a:br>
              <a:rPr lang="en-US" altLang="ja-JP" sz="2200" dirty="0"/>
            </a:br>
            <a:r>
              <a:rPr lang="en-US" altLang="ja-JP" sz="2200" b="1" dirty="0"/>
              <a:t>$ </a:t>
            </a:r>
            <a:r>
              <a:rPr lang="en-US" altLang="ja-JP" sz="2200" b="1" dirty="0" err="1"/>
              <a:t>lmp_mpi</a:t>
            </a:r>
            <a:r>
              <a:rPr lang="en-US" altLang="ja-JP" sz="2200" b="1" dirty="0"/>
              <a:t> &lt; </a:t>
            </a:r>
            <a:r>
              <a:rPr lang="ja-JP" altLang="en-US" sz="2200" b="1" dirty="0"/>
              <a:t>（</a:t>
            </a:r>
            <a:r>
              <a:rPr lang="en-US" altLang="ja-JP" sz="2200" b="1" dirty="0"/>
              <a:t>input file</a:t>
            </a:r>
            <a:r>
              <a:rPr lang="ja-JP" altLang="en-US" sz="2200" b="1" dirty="0"/>
              <a:t>）</a:t>
            </a:r>
            <a:r>
              <a:rPr lang="en-US" altLang="ja-JP" sz="2200" b="1" dirty="0"/>
              <a:t> </a:t>
            </a:r>
            <a:br>
              <a:rPr lang="en-US" altLang="ja-JP" sz="2200" dirty="0"/>
            </a:br>
            <a:endParaRPr lang="en-US" altLang="ja-JP" sz="2200" dirty="0"/>
          </a:p>
          <a:p>
            <a:pPr>
              <a:lnSpc>
                <a:spcPct val="110000"/>
              </a:lnSpc>
            </a:pPr>
            <a:r>
              <a:rPr lang="ja-JP" altLang="en-US" sz="2200" dirty="0"/>
              <a:t>（注）</a:t>
            </a:r>
            <a:r>
              <a:rPr lang="en-US" altLang="ja-JP" sz="2200" dirty="0"/>
              <a:t>Mac</a:t>
            </a:r>
            <a:r>
              <a:rPr lang="ja-JP" altLang="en-US" sz="2200" dirty="0"/>
              <a:t>用の</a:t>
            </a:r>
            <a:r>
              <a:rPr lang="en-US" altLang="ja-JP" sz="2200" dirty="0" err="1"/>
              <a:t>makefile</a:t>
            </a:r>
            <a:r>
              <a:rPr lang="ja-JP" altLang="en-US" sz="2200" dirty="0"/>
              <a:t>：</a:t>
            </a:r>
            <a:r>
              <a:rPr lang="en-US" altLang="ja-JP" sz="2200" dirty="0"/>
              <a:t>lammps-11Aug17/</a:t>
            </a:r>
            <a:r>
              <a:rPr lang="en-US" altLang="ja-JP" sz="2200" dirty="0" err="1"/>
              <a:t>src</a:t>
            </a:r>
            <a:r>
              <a:rPr lang="en-US" altLang="ja-JP" sz="2200" dirty="0"/>
              <a:t>/MAKE/MACHINES/</a:t>
            </a:r>
            <a:r>
              <a:rPr lang="en-US" altLang="ja-JP" sz="2200" dirty="0" err="1"/>
              <a:t>Makefile.mac</a:t>
            </a:r>
            <a:br>
              <a:rPr lang="en-US" altLang="ja-JP" sz="2200" dirty="0"/>
            </a:br>
            <a:r>
              <a:rPr lang="en-US" altLang="ja-JP" sz="2200" dirty="0"/>
              <a:t>　</a:t>
            </a:r>
            <a:r>
              <a:rPr lang="ja-JP" altLang="en-US" sz="2200" dirty="0"/>
              <a:t>　　もある。</a:t>
            </a:r>
            <a:endParaRPr lang="en-US" altLang="ja-JP" sz="2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61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>
                <a:solidFill>
                  <a:srgbClr val="1F497D"/>
                </a:solidFill>
              </a:rPr>
              <a:t>のGUI</a:t>
            </a:r>
            <a:r>
              <a:rPr lang="ja-JP" altLang="en-US" sz="4000" b="1" dirty="0">
                <a:solidFill>
                  <a:srgbClr val="1F497D"/>
                </a:solidFill>
              </a:rPr>
              <a:t>アプリ（１）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59" y="781916"/>
            <a:ext cx="9176036" cy="3999633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J-OCTA</a:t>
            </a:r>
            <a:r>
              <a:rPr lang="ja-JP" altLang="en-US" sz="2800" dirty="0"/>
              <a:t>　</a:t>
            </a:r>
            <a:r>
              <a:rPr lang="en-US" altLang="ja-JP" sz="2800" dirty="0">
                <a:solidFill>
                  <a:srgbClr val="0000FF"/>
                </a:solidFill>
              </a:rPr>
              <a:t>https://</a:t>
            </a:r>
            <a:r>
              <a:rPr lang="en-US" altLang="ja-JP" sz="2800" dirty="0" err="1">
                <a:solidFill>
                  <a:srgbClr val="0000FF"/>
                </a:solidFill>
              </a:rPr>
              <a:t>cae.jsol.co.jp</a:t>
            </a:r>
            <a:r>
              <a:rPr lang="en-US" altLang="ja-JP" sz="2800" dirty="0">
                <a:solidFill>
                  <a:srgbClr val="0000FF"/>
                </a:solidFill>
              </a:rPr>
              <a:t>/product/material/</a:t>
            </a:r>
            <a:r>
              <a:rPr lang="en-US" altLang="ja-JP" sz="2800" dirty="0" err="1">
                <a:solidFill>
                  <a:srgbClr val="0000FF"/>
                </a:solidFill>
              </a:rPr>
              <a:t>jocta</a:t>
            </a:r>
            <a:r>
              <a:rPr lang="en-US" altLang="ja-JP" sz="2800" dirty="0">
                <a:solidFill>
                  <a:srgbClr val="0000FF"/>
                </a:solidFill>
              </a:rPr>
              <a:t>/</a:t>
            </a:r>
          </a:p>
          <a:p>
            <a:pPr lvl="1"/>
            <a:r>
              <a:rPr lang="en-US" altLang="ja-JP" sz="2400" dirty="0">
                <a:latin typeface="+mn-ea"/>
              </a:rPr>
              <a:t>2005</a:t>
            </a:r>
            <a:r>
              <a:rPr lang="ja-JP" altLang="en-US" sz="2400" dirty="0">
                <a:latin typeface="+mn-ea"/>
              </a:rPr>
              <a:t>年 </a:t>
            </a:r>
            <a:r>
              <a:rPr lang="en-US" altLang="ja-JP" sz="2400" dirty="0">
                <a:latin typeface="+mn-ea"/>
              </a:rPr>
              <a:t>JSOL</a:t>
            </a:r>
            <a:r>
              <a:rPr lang="ja-JP" altLang="en-US" sz="2400" dirty="0">
                <a:latin typeface="+mn-ea"/>
              </a:rPr>
              <a:t>（日本総研）が開発 </a:t>
            </a:r>
            <a:r>
              <a:rPr lang="en-US" altLang="ja-JP" sz="2400" dirty="0">
                <a:latin typeface="+mn-ea"/>
              </a:rPr>
              <a:t>OCTA</a:t>
            </a:r>
            <a:r>
              <a:rPr lang="ja-JP" altLang="en-US" sz="2400" dirty="0">
                <a:latin typeface="+mn-ea"/>
              </a:rPr>
              <a:t>の商用版</a:t>
            </a:r>
            <a:br>
              <a:rPr lang="en-US" altLang="ja-JP" sz="2400" dirty="0">
                <a:latin typeface="+mn-ea"/>
              </a:rPr>
            </a:br>
            <a:r>
              <a:rPr lang="en-US" altLang="ja-JP" sz="2400" dirty="0">
                <a:latin typeface="+mn-ea"/>
              </a:rPr>
              <a:t>※ Student Edition</a:t>
            </a:r>
            <a:r>
              <a:rPr lang="ja-JP" altLang="en-US" sz="2400" dirty="0">
                <a:latin typeface="+mn-ea"/>
              </a:rPr>
              <a:t>（機能制限付きの無償版）がある</a:t>
            </a:r>
            <a:endParaRPr lang="en-US" altLang="ja-JP" sz="2400" dirty="0">
              <a:latin typeface="+mn-ea"/>
            </a:endParaRPr>
          </a:p>
          <a:p>
            <a:pPr lvl="1"/>
            <a:r>
              <a:rPr lang="en-US" altLang="ja-JP" sz="2400" dirty="0">
                <a:latin typeface="+mn-ea"/>
              </a:rPr>
              <a:t>LAMMPS</a:t>
            </a:r>
            <a:r>
              <a:rPr lang="ja-JP" altLang="en-US" sz="2400" dirty="0">
                <a:latin typeface="+mn-ea"/>
              </a:rPr>
              <a:t>をマルチスケールシミュレーション統合環境に拡張でき、多機能なプリポストが利用可能</a:t>
            </a:r>
          </a:p>
          <a:p>
            <a:pPr lvl="2">
              <a:buFont typeface="Wingdings" charset="2"/>
              <a:buChar char="ü"/>
            </a:pPr>
            <a:r>
              <a:rPr lang="en-US" altLang="ja-JP" dirty="0">
                <a:latin typeface="+mn-ea"/>
              </a:rPr>
              <a:t>COGNAC</a:t>
            </a:r>
            <a:r>
              <a:rPr lang="ja-JP" altLang="en-US" dirty="0">
                <a:latin typeface="+mn-ea"/>
              </a:rPr>
              <a:t>のデータに基づいて、</a:t>
            </a:r>
            <a:r>
              <a:rPr lang="en-US" altLang="ja-JP" dirty="0">
                <a:latin typeface="+mn-ea"/>
              </a:rPr>
              <a:t>LAMMPS</a:t>
            </a:r>
            <a:r>
              <a:rPr lang="ja-JP" altLang="en-US" dirty="0">
                <a:latin typeface="+mn-ea"/>
              </a:rPr>
              <a:t>データと相互に変換</a:t>
            </a:r>
            <a:endParaRPr lang="en-US" altLang="ja-JP" dirty="0">
              <a:latin typeface="+mn-ea"/>
            </a:endParaRPr>
          </a:p>
          <a:p>
            <a:pPr lvl="2">
              <a:buFont typeface="Wingdings" charset="2"/>
              <a:buChar char="ü"/>
            </a:pPr>
            <a:r>
              <a:rPr lang="en-US" altLang="ja-JP" dirty="0">
                <a:latin typeface="+mn-ea"/>
              </a:rPr>
              <a:t>LAMMPS</a:t>
            </a:r>
            <a:r>
              <a:rPr lang="ja-JP" altLang="en-US" dirty="0">
                <a:latin typeface="+mn-ea"/>
              </a:rPr>
              <a:t>の入力ファイルが自動生成され、手動修正も可能</a:t>
            </a:r>
            <a:endParaRPr lang="en-US" altLang="ja-JP" dirty="0">
              <a:latin typeface="+mn-ea"/>
            </a:endParaRPr>
          </a:p>
          <a:p>
            <a:pPr lvl="2">
              <a:buFont typeface="Wingdings" charset="2"/>
              <a:buChar char="ü"/>
            </a:pPr>
            <a:r>
              <a:rPr lang="ja-JP" altLang="en-US" dirty="0">
                <a:latin typeface="+mn-ea"/>
              </a:rPr>
              <a:t>結果ファイルは自動的に</a:t>
            </a:r>
            <a:r>
              <a:rPr lang="en-US" altLang="ja-JP" dirty="0">
                <a:latin typeface="+mn-ea"/>
              </a:rPr>
              <a:t>COGNAC</a:t>
            </a:r>
            <a:r>
              <a:rPr lang="ja-JP" altLang="en-US" dirty="0">
                <a:latin typeface="+mn-ea"/>
              </a:rPr>
              <a:t>データに変換される</a:t>
            </a:r>
            <a:endParaRPr lang="en-US" altLang="ja-JP" dirty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87" y="4256378"/>
            <a:ext cx="3792855" cy="259842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04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>
                <a:solidFill>
                  <a:srgbClr val="1F497D"/>
                </a:solidFill>
              </a:rPr>
              <a:t>のGUI</a:t>
            </a:r>
            <a:r>
              <a:rPr lang="ja-JP" altLang="en-US" sz="4000" b="1" dirty="0">
                <a:solidFill>
                  <a:srgbClr val="1F497D"/>
                </a:solidFill>
              </a:rPr>
              <a:t>アプリ（２）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339" y="781917"/>
            <a:ext cx="9003322" cy="4063038"/>
          </a:xfrm>
        </p:spPr>
        <p:txBody>
          <a:bodyPr>
            <a:normAutofit/>
          </a:bodyPr>
          <a:lstStyle/>
          <a:p>
            <a:r>
              <a:rPr lang="en-US" altLang="ja-JP" sz="2800" dirty="0" err="1"/>
              <a:t>Winmostar</a:t>
            </a:r>
            <a:r>
              <a:rPr lang="ja-JP" altLang="ja-JP" sz="2800" dirty="0"/>
              <a:t>　</a:t>
            </a:r>
            <a:r>
              <a:rPr lang="en-US" altLang="ja-JP" sz="2400" dirty="0">
                <a:solidFill>
                  <a:srgbClr val="0000FF"/>
                </a:solidFill>
              </a:rPr>
              <a:t>https://winmostar.com/</a:t>
            </a:r>
          </a:p>
          <a:p>
            <a:pPr lvl="1"/>
            <a:r>
              <a:rPr lang="ja-JP" altLang="en-US" sz="2400" dirty="0"/>
              <a:t>株式会社クロスアビリティが開発・販売</a:t>
            </a:r>
            <a:endParaRPr lang="en-US" altLang="ja-JP" sz="2400" dirty="0"/>
          </a:p>
          <a:p>
            <a:pPr lvl="1"/>
            <a:r>
              <a:rPr lang="ja-JP" altLang="en-US" sz="2400" dirty="0"/>
              <a:t>企業ユースで</a:t>
            </a:r>
            <a:r>
              <a:rPr lang="en-US" altLang="ja-JP" sz="2400" dirty="0"/>
              <a:t>15</a:t>
            </a:r>
            <a:r>
              <a:rPr lang="ja-JP" altLang="en-US" sz="2400" dirty="0"/>
              <a:t>万円より（トライアル版あり）</a:t>
            </a:r>
          </a:p>
          <a:p>
            <a:pPr lvl="1"/>
            <a:r>
              <a:rPr lang="ja-JP" altLang="en-US" sz="2400" dirty="0"/>
              <a:t>サポート、講習会（関東・関西）、個別カスタマイズあり</a:t>
            </a:r>
            <a:endParaRPr lang="en-US" altLang="ja-JP" sz="2400" dirty="0"/>
          </a:p>
          <a:p>
            <a:pPr lvl="1"/>
            <a:r>
              <a:rPr lang="ja-JP" altLang="en-US" sz="2400" dirty="0"/>
              <a:t>平均</a:t>
            </a:r>
            <a:r>
              <a:rPr lang="en-US" altLang="ja-JP" sz="2400" dirty="0"/>
              <a:t>20</a:t>
            </a:r>
            <a:r>
              <a:rPr lang="ja-JP" altLang="en-US" sz="2400" dirty="0"/>
              <a:t>ダウンロード</a:t>
            </a:r>
            <a:r>
              <a:rPr lang="en-US" altLang="ja-JP" sz="2400" dirty="0"/>
              <a:t>/</a:t>
            </a:r>
            <a:r>
              <a:rPr lang="ja-JP" altLang="en-US" sz="2400" dirty="0"/>
              <a:t>日</a:t>
            </a:r>
            <a:endParaRPr lang="en-US" altLang="ja-JP" sz="2400" dirty="0"/>
          </a:p>
          <a:p>
            <a:pPr lvl="1"/>
            <a:r>
              <a:rPr lang="ja-JP" altLang="en-US" sz="2400" dirty="0"/>
              <a:t>国内外にシングルライセンス</a:t>
            </a:r>
            <a:r>
              <a:rPr lang="en-US" altLang="ja-JP" sz="2400" dirty="0"/>
              <a:t>593</a:t>
            </a:r>
            <a:r>
              <a:rPr lang="ja-JP" altLang="en-US" sz="2400" dirty="0"/>
              <a:t>ユーザ、機関ライセンス</a:t>
            </a:r>
            <a:r>
              <a:rPr lang="en-US" altLang="ja-JP" sz="2400" dirty="0"/>
              <a:t>41</a:t>
            </a:r>
            <a:r>
              <a:rPr lang="ja-JP" altLang="en-US" sz="2400" dirty="0"/>
              <a:t>契約</a:t>
            </a:r>
            <a:endParaRPr lang="en-US" altLang="ja-JP" sz="2400" dirty="0"/>
          </a:p>
          <a:p>
            <a:pPr lvl="1"/>
            <a:r>
              <a:rPr lang="en-US" altLang="ja-JP" sz="2400" dirty="0"/>
              <a:t>LAMMPS</a:t>
            </a:r>
            <a:r>
              <a:rPr lang="ja-JP" altLang="en-US" sz="2400" dirty="0"/>
              <a:t>の簡易設定、高度な結果処理が可能</a:t>
            </a:r>
            <a:endParaRPr lang="en-US" altLang="ja-JP" sz="2400" dirty="0"/>
          </a:p>
          <a:p>
            <a:pPr lvl="1"/>
            <a:r>
              <a:rPr lang="en-US" altLang="ja-JP" sz="2400" dirty="0" err="1"/>
              <a:t>Gromacs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Amber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MODYLAS</a:t>
            </a:r>
            <a:r>
              <a:rPr lang="ja-JP" altLang="en-US" sz="2400" dirty="0" err="1"/>
              <a:t>にも</a:t>
            </a:r>
            <a:r>
              <a:rPr lang="ja-JP" altLang="en-US" sz="2400" dirty="0"/>
              <a:t>対応</a:t>
            </a:r>
            <a:endParaRPr lang="en-US" altLang="ja-JP" sz="2400" dirty="0"/>
          </a:p>
          <a:p>
            <a:pPr lvl="1"/>
            <a:r>
              <a:rPr lang="ja-JP" altLang="en-US" sz="2400" dirty="0"/>
              <a:t>古典だけでなく</a:t>
            </a:r>
            <a:r>
              <a:rPr lang="en-US" altLang="ja-JP" sz="2400" dirty="0"/>
              <a:t>CPMD</a:t>
            </a:r>
            <a:r>
              <a:rPr lang="ja-JP" altLang="en-US" sz="2400" dirty="0" err="1"/>
              <a:t>、</a:t>
            </a:r>
            <a:r>
              <a:rPr lang="en-US" altLang="ja-JP" sz="2400" dirty="0" err="1"/>
              <a:t>ReaxFF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DC-DFTB</a:t>
            </a:r>
            <a:r>
              <a:rPr lang="ja-JP" altLang="en-US" sz="2400" dirty="0" err="1"/>
              <a:t>、</a:t>
            </a:r>
            <a:r>
              <a:rPr lang="en-US" altLang="ja-JP" sz="2400" dirty="0"/>
              <a:t>QM/MM MD</a:t>
            </a:r>
            <a:r>
              <a:rPr lang="ja-JP" altLang="en-US" sz="2400" dirty="0" err="1"/>
              <a:t>にも</a:t>
            </a:r>
            <a:r>
              <a:rPr lang="ja-JP" altLang="en-US" sz="2400" dirty="0"/>
              <a:t>対応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3499923-6BF2-4E5B-ADEA-8F3F411D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5" y="4782836"/>
            <a:ext cx="7779225" cy="131070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CC49AD-27DB-49A7-ADF5-FA82BC91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21" y="5847884"/>
            <a:ext cx="6735170" cy="90909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050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349"/>
            <a:ext cx="8229600" cy="83671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err="1">
                <a:solidFill>
                  <a:srgbClr val="1F497D"/>
                </a:solidFill>
              </a:rPr>
              <a:t>LAMMPS</a:t>
            </a:r>
            <a:r>
              <a:rPr lang="en-US" altLang="en-US" sz="4000" b="1" dirty="0" err="1">
                <a:solidFill>
                  <a:srgbClr val="1F497D"/>
                </a:solidFill>
              </a:rPr>
              <a:t>のGUI</a:t>
            </a:r>
            <a:r>
              <a:rPr lang="ja-JP" altLang="en-US" sz="4000" b="1" dirty="0">
                <a:solidFill>
                  <a:srgbClr val="1F497D"/>
                </a:solidFill>
              </a:rPr>
              <a:t>アプリ（３）</a:t>
            </a:r>
            <a:endParaRPr kumimoji="1" lang="ja-JP" altLang="en-US" sz="40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59" y="781916"/>
            <a:ext cx="9176036" cy="3152431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その他のツール</a:t>
            </a:r>
            <a:br>
              <a:rPr lang="ja-JP" altLang="en-US" sz="2800" dirty="0"/>
            </a:br>
            <a:r>
              <a:rPr lang="en-US" altLang="ja-JP" sz="2400" dirty="0"/>
              <a:t>Pre/Post Processing Tools for use with LAMMPS</a:t>
            </a:r>
            <a:r>
              <a:rPr lang="ja-JP" altLang="en-US" sz="2400" dirty="0"/>
              <a:t>（紹介サイト）</a:t>
            </a:r>
            <a:br>
              <a:rPr lang="ja-JP" altLang="en-US" sz="2400" dirty="0"/>
            </a:br>
            <a:r>
              <a:rPr lang="en-US" altLang="ja-JP" sz="2400" dirty="0">
                <a:solidFill>
                  <a:srgbClr val="0000FF"/>
                </a:solidFill>
              </a:rPr>
              <a:t>http://lammps.sandia.gov/</a:t>
            </a:r>
            <a:r>
              <a:rPr lang="en-US" altLang="ja-JP" sz="2400" dirty="0" err="1">
                <a:solidFill>
                  <a:srgbClr val="0000FF"/>
                </a:solidFill>
              </a:rPr>
              <a:t>prepost.html</a:t>
            </a:r>
            <a:br>
              <a:rPr lang="en-US" altLang="ja-JP" sz="2400" dirty="0">
                <a:solidFill>
                  <a:srgbClr val="0000FF"/>
                </a:solidFill>
              </a:rPr>
            </a:br>
            <a:br>
              <a:rPr lang="en-US" altLang="ja-JP" sz="2400" dirty="0">
                <a:solidFill>
                  <a:srgbClr val="0000FF"/>
                </a:solidFill>
              </a:rPr>
            </a:br>
            <a:r>
              <a:rPr lang="ja-JP" altLang="en-US" sz="2400" dirty="0"/>
              <a:t>可視化ツール</a:t>
            </a:r>
            <a:endParaRPr lang="en-US" altLang="ja-JP" sz="2400" dirty="0"/>
          </a:p>
          <a:p>
            <a:pPr lvl="1"/>
            <a:r>
              <a:rPr lang="en-US" altLang="ja-JP" sz="2400" dirty="0"/>
              <a:t>VMD</a:t>
            </a:r>
            <a:r>
              <a:rPr lang="ja-JP" altLang="ja-JP" sz="2400" dirty="0"/>
              <a:t>　</a:t>
            </a:r>
            <a:r>
              <a:rPr lang="ja-JP" altLang="en-US" sz="2400" dirty="0"/>
              <a:t>　</a:t>
            </a:r>
            <a:r>
              <a:rPr lang="en-US" altLang="ja-JP" sz="2400" dirty="0">
                <a:solidFill>
                  <a:srgbClr val="0000FF"/>
                </a:solidFill>
              </a:rPr>
              <a:t>http://www.ks.uiuc.edu/Research/vmd</a:t>
            </a:r>
          </a:p>
          <a:p>
            <a:pPr lvl="1"/>
            <a:r>
              <a:rPr lang="en-US" altLang="ja-JP" sz="2400" dirty="0"/>
              <a:t>OVITO</a:t>
            </a:r>
            <a:r>
              <a:rPr lang="ja-JP" altLang="en-US" sz="2400" dirty="0"/>
              <a:t>　　</a:t>
            </a:r>
            <a:r>
              <a:rPr lang="en-US" altLang="ja-JP" sz="2400" dirty="0">
                <a:solidFill>
                  <a:srgbClr val="0000FF"/>
                </a:solidFill>
              </a:rPr>
              <a:t>http://</a:t>
            </a:r>
            <a:r>
              <a:rPr lang="en-US" altLang="ja-JP" sz="2400" dirty="0" err="1">
                <a:solidFill>
                  <a:srgbClr val="0000FF"/>
                </a:solidFill>
              </a:rPr>
              <a:t>www.ovito.org</a:t>
            </a:r>
            <a:endParaRPr lang="en-US" altLang="ja-JP" sz="2400" dirty="0">
              <a:solidFill>
                <a:srgbClr val="0000FF"/>
              </a:solidFill>
            </a:endParaRPr>
          </a:p>
        </p:txBody>
      </p:sp>
      <p:pic>
        <p:nvPicPr>
          <p:cNvPr id="4" name="図 3" descr="スクリーンショット 2016-09-25 8.37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596593" y="3913090"/>
            <a:ext cx="6663690" cy="291227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135802" y="4479115"/>
            <a:ext cx="834796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OVITO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222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chemeClr val="tx2"/>
                </a:solidFill>
                <a:latin typeface="+mn-ea"/>
              </a:rPr>
              <a:t>LAMMPS</a:t>
            </a:r>
            <a:r>
              <a:rPr lang="ja-JP" altLang="en-US" sz="3600" b="1" dirty="0">
                <a:solidFill>
                  <a:schemeClr val="tx2"/>
                </a:solidFill>
                <a:latin typeface="+mn-ea"/>
              </a:rPr>
              <a:t>のベンチマークについて（１）</a:t>
            </a:r>
            <a:endParaRPr kumimoji="1" lang="ja-JP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8"/>
            <a:ext cx="8841605" cy="2107328"/>
          </a:xfrm>
        </p:spPr>
        <p:txBody>
          <a:bodyPr>
            <a:normAutofit/>
          </a:bodyPr>
          <a:lstStyle/>
          <a:p>
            <a:r>
              <a:rPr lang="ja-JP" altLang="ja-JP" sz="2400" dirty="0">
                <a:sym typeface="Wingdings"/>
              </a:rPr>
              <a:t>L</a:t>
            </a:r>
            <a:r>
              <a:rPr lang="en-US" altLang="ja-JP" sz="2400" dirty="0">
                <a:sym typeface="Wingdings"/>
              </a:rPr>
              <a:t>AMMPS</a:t>
            </a:r>
            <a:r>
              <a:rPr lang="ja-JP" altLang="en-US" sz="2400" dirty="0">
                <a:sym typeface="Wingdings"/>
              </a:rPr>
              <a:t>のベンチマーク</a:t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bench.html</a:t>
            </a:r>
            <a:br>
              <a:rPr lang="en-US" altLang="ja-JP" sz="2400" dirty="0">
                <a:solidFill>
                  <a:srgbClr val="0000FF"/>
                </a:solidFill>
                <a:sym typeface="Wingdings"/>
              </a:rPr>
            </a:br>
            <a:r>
              <a:rPr lang="ja-JP" altLang="en-US" sz="2400" dirty="0">
                <a:sym typeface="Wingdings"/>
              </a:rPr>
              <a:t>ホームページで、ベンチマークの結果と、ベンチマーク用の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/>
              <a:t>入力ファイルの公開</a:t>
            </a:r>
            <a:br>
              <a:rPr lang="en-US" altLang="ja-JP" sz="2400" dirty="0"/>
            </a:br>
            <a:r>
              <a:rPr lang="ja-JP" altLang="en-US" sz="2400" dirty="0"/>
              <a:t>　（</a:t>
            </a:r>
            <a:r>
              <a:rPr lang="en-US" altLang="ja-JP" sz="2400" dirty="0"/>
              <a:t>cf. </a:t>
            </a:r>
            <a:r>
              <a:rPr lang="en-US" altLang="ja-JP" sz="2400" dirty="0" err="1"/>
              <a:t>Gromacs</a:t>
            </a:r>
            <a:r>
              <a:rPr lang="en-US" altLang="ja-JP" sz="2400" dirty="0"/>
              <a:t>: </a:t>
            </a:r>
            <a:r>
              <a:rPr lang="en-US" altLang="ja-JP" sz="1800" dirty="0">
                <a:solidFill>
                  <a:srgbClr val="0000FF"/>
                </a:solidFill>
              </a:rPr>
              <a:t>http://</a:t>
            </a:r>
            <a:r>
              <a:rPr lang="en-US" altLang="ja-JP" sz="1800" dirty="0" err="1">
                <a:solidFill>
                  <a:srgbClr val="0000FF"/>
                </a:solidFill>
              </a:rPr>
              <a:t>www.gromacs.org</a:t>
            </a:r>
            <a:r>
              <a:rPr lang="en-US" altLang="ja-JP" sz="1800" dirty="0">
                <a:solidFill>
                  <a:srgbClr val="0000FF"/>
                </a:solidFill>
              </a:rPr>
              <a:t>/</a:t>
            </a:r>
            <a:r>
              <a:rPr lang="en-US" altLang="ja-JP" sz="1800" dirty="0" err="1">
                <a:solidFill>
                  <a:srgbClr val="0000FF"/>
                </a:solidFill>
              </a:rPr>
              <a:t>About_Gromacs</a:t>
            </a:r>
            <a:r>
              <a:rPr lang="en-US" altLang="ja-JP" sz="1800" dirty="0">
                <a:solidFill>
                  <a:srgbClr val="0000FF"/>
                </a:solidFill>
              </a:rPr>
              <a:t>/Benchmarks </a:t>
            </a:r>
            <a:r>
              <a:rPr lang="ja-JP" altLang="en-US" sz="2400" dirty="0"/>
              <a:t>）</a:t>
            </a:r>
            <a:endParaRPr lang="en-US" altLang="ja-JP" sz="2400" u="sng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5903665"/>
            <a:ext cx="567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ym typeface="Wingdings"/>
              </a:rPr>
              <a:t></a:t>
            </a:r>
            <a:r>
              <a:rPr lang="ja-JP" altLang="en-US" sz="2000" u="sng" dirty="0">
                <a:sym typeface="Wingdings"/>
              </a:rPr>
              <a:t>自身の環境でのベンチマークと比較する</a:t>
            </a:r>
            <a:endParaRPr lang="en-US" altLang="ja-JP" sz="2000" u="sng" dirty="0"/>
          </a:p>
          <a:p>
            <a:endParaRPr kumimoji="1" lang="ja-JP" altLang="en-US" sz="2000" dirty="0"/>
          </a:p>
        </p:txBody>
      </p:sp>
      <p:pic>
        <p:nvPicPr>
          <p:cNvPr id="9" name="図 8" descr="スクリーンショット 2017-10-06 14.31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67" y="3236315"/>
            <a:ext cx="6102096" cy="268224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818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chemeClr val="tx2"/>
                </a:solidFill>
                <a:latin typeface="+mn-ea"/>
              </a:rPr>
              <a:t>LAMMPS</a:t>
            </a:r>
            <a:r>
              <a:rPr lang="ja-JP" altLang="en-US" sz="3600" b="1" dirty="0">
                <a:solidFill>
                  <a:schemeClr val="tx2"/>
                </a:solidFill>
                <a:latin typeface="+mn-ea"/>
              </a:rPr>
              <a:t>のベンチマークについて（２）</a:t>
            </a:r>
            <a:endParaRPr kumimoji="1" lang="ja-JP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7"/>
            <a:ext cx="8841605" cy="982439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sym typeface="Wingdings"/>
              </a:rPr>
              <a:t>力場による性能の違い</a:t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bench.html#potentials</a:t>
            </a:r>
            <a:endParaRPr lang="en-US" altLang="ja-JP" sz="2400" u="sng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6387623"/>
            <a:ext cx="567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ym typeface="Wingdings"/>
              </a:rPr>
              <a:t> </a:t>
            </a:r>
            <a:r>
              <a:rPr lang="ja-JP" altLang="en-US" sz="2000" u="sng" dirty="0">
                <a:sym typeface="Wingdings"/>
              </a:rPr>
              <a:t>ホームページで公開されている情報を活用する</a:t>
            </a:r>
            <a:endParaRPr kumimoji="1" lang="ja-JP" altLang="en-US" sz="2000" dirty="0"/>
          </a:p>
        </p:txBody>
      </p:sp>
      <p:pic>
        <p:nvPicPr>
          <p:cNvPr id="5" name="図 4" descr="スクリーンショット 2017-10-06 14.3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355"/>
            <a:ext cx="9144000" cy="398712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46970" y="5667416"/>
            <a:ext cx="114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≈</a:t>
            </a:r>
            <a:endParaRPr kumimoji="1" lang="ja-JP" altLang="en-US" sz="36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931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" y="756726"/>
            <a:ext cx="9354256" cy="610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sym typeface="Wingdings"/>
              </a:rPr>
              <a:t>（注）</a:t>
            </a:r>
            <a:r>
              <a:rPr lang="en-US" altLang="ja-JP" sz="2400" dirty="0">
                <a:sym typeface="Wingdings"/>
              </a:rPr>
              <a:t>LAMMPS</a:t>
            </a:r>
            <a:r>
              <a:rPr lang="ja-JP" altLang="en-US" sz="2400" dirty="0">
                <a:sym typeface="Wingdings"/>
              </a:rPr>
              <a:t>の開発グループが公開している情報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　　　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http://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lammps.sandia.gov</a:t>
            </a: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/</a:t>
            </a: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bench.html</a:t>
            </a:r>
            <a:br>
              <a:rPr lang="en-US" altLang="ja-JP" sz="2400" dirty="0">
                <a:solidFill>
                  <a:srgbClr val="0000FF"/>
                </a:solidFill>
                <a:sym typeface="Wingdings"/>
              </a:rPr>
            </a:br>
            <a:r>
              <a:rPr lang="ja-JP" altLang="en-US" sz="2400" dirty="0">
                <a:solidFill>
                  <a:srgbClr val="0000FF"/>
                </a:solidFill>
                <a:sym typeface="Wingdings"/>
              </a:rPr>
              <a:t>　　　</a:t>
            </a:r>
            <a:r>
              <a:rPr lang="ja-JP" altLang="en-US" sz="2400" dirty="0">
                <a:sym typeface="Wingdings"/>
              </a:rPr>
              <a:t>ホームページで、公開されている入力ファイルについて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　　　（</a:t>
            </a:r>
            <a:r>
              <a:rPr lang="en-US" altLang="ja-JP" sz="2400" dirty="0">
                <a:sym typeface="Wingdings"/>
              </a:rPr>
              <a:t>LAMMPS</a:t>
            </a:r>
            <a:r>
              <a:rPr lang="ja-JP" altLang="en-US" sz="2400" dirty="0">
                <a:sym typeface="Wingdings"/>
              </a:rPr>
              <a:t>のパッケージ</a:t>
            </a:r>
            <a:r>
              <a:rPr lang="en-US" altLang="ja-JP" sz="2400" dirty="0">
                <a:sym typeface="Wingdings"/>
              </a:rPr>
              <a:t> lammps-11Aug17/bench/POTENTIALS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　　　　にも同じファイルが置いてある。）</a:t>
            </a:r>
            <a:endParaRPr lang="en-US" altLang="ja-JP" sz="2400" dirty="0">
              <a:sym typeface="Wingdings"/>
            </a:endParaRPr>
          </a:p>
          <a:p>
            <a:pPr marL="0" indent="0">
              <a:buNone/>
            </a:pPr>
            <a:endParaRPr lang="en-US" altLang="ja-JP" sz="2000" dirty="0">
              <a:sym typeface="Wingdings"/>
            </a:endParaRPr>
          </a:p>
          <a:p>
            <a:pPr lvl="1"/>
            <a:r>
              <a:rPr lang="ja-JP" altLang="en-US" sz="2400" dirty="0">
                <a:sym typeface="Wingdings"/>
              </a:rPr>
              <a:t>書式が古い　</a:t>
            </a:r>
            <a:r>
              <a:rPr lang="en-US" altLang="ja-JP" sz="2400" dirty="0">
                <a:sym typeface="Wingdings"/>
              </a:rPr>
              <a:t> </a:t>
            </a:r>
            <a:r>
              <a:rPr lang="ja-JP" altLang="en-US" sz="2400" dirty="0">
                <a:sym typeface="Wingdings"/>
              </a:rPr>
              <a:t>最新版の</a:t>
            </a:r>
            <a:r>
              <a:rPr lang="en-US" altLang="ja-JP" sz="2400" dirty="0">
                <a:sym typeface="Wingdings"/>
              </a:rPr>
              <a:t>LAMMPS</a:t>
            </a:r>
            <a:r>
              <a:rPr lang="ja-JP" altLang="en-US" sz="2400" dirty="0">
                <a:sym typeface="Wingdings"/>
              </a:rPr>
              <a:t>で動かすには、変更が必要</a:t>
            </a:r>
            <a:br>
              <a:rPr lang="en-US" altLang="ja-JP" sz="2400" dirty="0">
                <a:sym typeface="Wingdings"/>
              </a:rPr>
            </a:b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（例）</a:t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>
                <a:sym typeface="Wingdings"/>
              </a:rPr>
              <a:t>“Interatomic potential comparisons“</a:t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>
                <a:solidFill>
                  <a:srgbClr val="0000FF"/>
                </a:solidFill>
                <a:sym typeface="Wingdings"/>
              </a:rPr>
              <a:t>http://lammps.sandia.gov/bench.html#potentials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にある</a:t>
            </a:r>
            <a:br>
              <a:rPr lang="en-US" altLang="ja-JP" sz="2400" dirty="0">
                <a:solidFill>
                  <a:srgbClr val="0000FF"/>
                </a:solidFill>
                <a:sym typeface="Wingdings"/>
              </a:rPr>
            </a:br>
            <a:r>
              <a:rPr lang="en-US" altLang="ja-JP" sz="2400" dirty="0" err="1">
                <a:solidFill>
                  <a:srgbClr val="0000FF"/>
                </a:solidFill>
                <a:sym typeface="Wingdings"/>
              </a:rPr>
              <a:t>in.granular</a:t>
            </a:r>
            <a:r>
              <a:rPr lang="ja-JP" altLang="en-US" sz="2400" dirty="0">
                <a:solidFill>
                  <a:srgbClr val="0000FF"/>
                </a:solidFill>
                <a:sym typeface="Wingdings"/>
              </a:rPr>
              <a:t>　</a:t>
            </a:r>
            <a:r>
              <a:rPr lang="is-IS" altLang="ja-JP" sz="2400" dirty="0">
                <a:solidFill>
                  <a:srgbClr val="000000"/>
                </a:solidFill>
                <a:sym typeface="Wingdings"/>
              </a:rPr>
              <a:t>LAMMPS (30 Jun 2012)</a:t>
            </a:r>
            <a:r>
              <a:rPr lang="en-US" altLang="en-US" sz="2400" dirty="0">
                <a:solidFill>
                  <a:srgbClr val="000000"/>
                </a:solidFill>
                <a:sym typeface="Wingdings"/>
              </a:rPr>
              <a:t>版、</a:t>
            </a:r>
            <a:r>
              <a:rPr lang="ja-JP" altLang="en-US" sz="2400" dirty="0">
                <a:sym typeface="Wingdings"/>
              </a:rPr>
              <a:t>ならそのまま動くが、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olidFill>
                  <a:srgbClr val="000000"/>
                </a:solidFill>
                <a:sym typeface="Wingdings"/>
              </a:rPr>
              <a:t>最新版では、</a:t>
            </a:r>
            <a:br>
              <a:rPr lang="en-US" altLang="ja-JP" sz="2400" dirty="0">
                <a:sym typeface="Wingdings"/>
              </a:rPr>
            </a:br>
            <a:r>
              <a:rPr lang="en-US" altLang="ja-JP" sz="2400" dirty="0">
                <a:solidFill>
                  <a:schemeClr val="accent2"/>
                </a:solidFill>
                <a:sym typeface="Wingdings"/>
              </a:rPr>
              <a:t>communicate ―&gt; </a:t>
            </a:r>
            <a:r>
              <a:rPr lang="en-US" altLang="ja-JP" sz="2400" dirty="0" err="1">
                <a:solidFill>
                  <a:schemeClr val="accent2"/>
                </a:solidFill>
                <a:sym typeface="Wingdings"/>
              </a:rPr>
              <a:t>comm_modify</a:t>
            </a:r>
            <a:r>
              <a:rPr lang="en-US" altLang="ja-JP" sz="2400" dirty="0">
                <a:solidFill>
                  <a:schemeClr val="accent2"/>
                </a:solidFill>
                <a:sym typeface="Wingdings"/>
              </a:rPr>
              <a:t> mode</a:t>
            </a:r>
            <a:br>
              <a:rPr lang="en-US" altLang="ja-JP" sz="2400" dirty="0">
                <a:sym typeface="Wingdings"/>
              </a:rPr>
            </a:br>
            <a:r>
              <a:rPr lang="ja-JP" altLang="en-US" sz="2400" dirty="0">
                <a:sym typeface="Wingdings"/>
              </a:rPr>
              <a:t>などの変更の必要</a:t>
            </a:r>
            <a:endParaRPr lang="en-US" altLang="ja-JP" sz="2400" dirty="0">
              <a:solidFill>
                <a:srgbClr val="0000FF"/>
              </a:solidFill>
              <a:sym typeface="Wingdings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845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5"/>
            <a:ext cx="8229600" cy="805405"/>
          </a:xfrm>
        </p:spPr>
        <p:txBody>
          <a:bodyPr>
            <a:normAutofit/>
          </a:bodyPr>
          <a:lstStyle/>
          <a:p>
            <a:r>
              <a:rPr lang="en-US" altLang="ja-JP" sz="2800" b="1" dirty="0" err="1">
                <a:solidFill>
                  <a:schemeClr val="tx2"/>
                </a:solidFill>
                <a:latin typeface="+mn-ea"/>
              </a:rPr>
              <a:t>LAMMPS@MateriApps</a:t>
            </a:r>
            <a:r>
              <a:rPr lang="ja-JP" altLang="en-US" sz="28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ja-JP" sz="2800" b="1" dirty="0">
                <a:solidFill>
                  <a:schemeClr val="tx2"/>
                </a:solidFill>
                <a:latin typeface="+mn-ea"/>
              </a:rPr>
              <a:t>LIVE!</a:t>
            </a:r>
            <a:r>
              <a:rPr lang="ja-JP" altLang="en-US" sz="2800" b="1" dirty="0">
                <a:solidFill>
                  <a:schemeClr val="tx2"/>
                </a:solidFill>
                <a:latin typeface="+mn-ea"/>
              </a:rPr>
              <a:t> の</a:t>
            </a:r>
            <a:r>
              <a:rPr lang="ja-JP" altLang="en-US" sz="2800" dirty="0">
                <a:latin typeface="+mn-ea"/>
              </a:rPr>
              <a:t>アップデート</a:t>
            </a:r>
            <a:endParaRPr kumimoji="1" lang="ja-JP" altLang="en-US" sz="28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360" y="1005387"/>
            <a:ext cx="8841605" cy="982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>
                <a:sym typeface="Wingdings"/>
              </a:rPr>
              <a:t>$ </a:t>
            </a:r>
            <a:r>
              <a:rPr lang="en-US" altLang="ja-JP" sz="2400" dirty="0" err="1">
                <a:sym typeface="Wingdings"/>
              </a:rPr>
              <a:t>sudo</a:t>
            </a:r>
            <a:r>
              <a:rPr lang="en-US" altLang="ja-JP" sz="2400" dirty="0">
                <a:sym typeface="Wingdings"/>
              </a:rPr>
              <a:t> aptitude update</a:t>
            </a:r>
          </a:p>
          <a:p>
            <a:pPr marL="0" indent="0">
              <a:buNone/>
            </a:pPr>
            <a:r>
              <a:rPr lang="en-US" altLang="ja-JP" sz="2400" dirty="0">
                <a:sym typeface="Wingdings"/>
              </a:rPr>
              <a:t>$ </a:t>
            </a:r>
            <a:r>
              <a:rPr lang="en-US" altLang="ja-JP" sz="2400" dirty="0" err="1">
                <a:sym typeface="Wingdings"/>
              </a:rPr>
              <a:t>sudo</a:t>
            </a:r>
            <a:r>
              <a:rPr lang="en-US" altLang="ja-JP" sz="2400" dirty="0">
                <a:sym typeface="Wingdings"/>
              </a:rPr>
              <a:t> aptitude upgrade </a:t>
            </a:r>
            <a:r>
              <a:rPr lang="en-US" altLang="ja-JP" sz="2400" dirty="0" err="1">
                <a:sym typeface="Wingdings"/>
              </a:rPr>
              <a:t>lammps</a:t>
            </a:r>
            <a:r>
              <a:rPr lang="en-US" altLang="ja-JP" sz="2400" dirty="0">
                <a:sym typeface="Wingdings"/>
              </a:rPr>
              <a:t> </a:t>
            </a:r>
            <a:r>
              <a:rPr lang="en-US" altLang="ja-JP" sz="2400" dirty="0" err="1">
                <a:sym typeface="Wingdings"/>
              </a:rPr>
              <a:t>lammps</a:t>
            </a:r>
            <a:r>
              <a:rPr lang="en-US" altLang="ja-JP" sz="2400" dirty="0">
                <a:sym typeface="Wingdings"/>
              </a:rPr>
              <a:t>-doc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76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MateriApps LIVE! へのログイン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dirty="0"/>
              <a:t>しばらするとログイン画面が表示される</a:t>
            </a:r>
          </a:p>
          <a:p>
            <a:pPr>
              <a:spcBef>
                <a:spcPts val="703"/>
              </a:spcBef>
            </a:pPr>
            <a:r>
              <a:rPr dirty="0"/>
              <a:t>下記の情報を使ってログイン</a:t>
            </a:r>
          </a:p>
          <a:p>
            <a:pPr lvl="1">
              <a:spcBef>
                <a:spcPts val="703"/>
              </a:spcBef>
            </a:pPr>
            <a:r>
              <a:rPr dirty="0"/>
              <a:t>ユーザ名(login): </a:t>
            </a:r>
            <a:r>
              <a:rPr i="1" dirty="0">
                <a:solidFill>
                  <a:srgbClr val="FF2600"/>
                </a:solidFill>
              </a:rPr>
              <a:t>user</a:t>
            </a:r>
          </a:p>
          <a:p>
            <a:pPr lvl="1">
              <a:spcBef>
                <a:spcPts val="703"/>
              </a:spcBef>
            </a:pPr>
            <a:r>
              <a:rPr dirty="0"/>
              <a:t>パスワード(password): </a:t>
            </a:r>
            <a:r>
              <a:rPr i="1" dirty="0">
                <a:solidFill>
                  <a:srgbClr val="FF2600"/>
                </a:solidFill>
              </a:rPr>
              <a:t>live</a:t>
            </a:r>
            <a:endParaRPr dirty="0">
              <a:solidFill>
                <a:srgbClr val="FF2600"/>
              </a:solidFill>
            </a:endParaRPr>
          </a:p>
          <a:p>
            <a:pPr>
              <a:spcBef>
                <a:spcPts val="703"/>
              </a:spcBef>
            </a:pPr>
            <a:r>
              <a:rPr dirty="0"/>
              <a:t>右の画面が出れば成功</a:t>
            </a:r>
          </a:p>
          <a:p>
            <a:pPr>
              <a:spcBef>
                <a:spcPts val="703"/>
              </a:spcBef>
            </a:pPr>
            <a:r>
              <a:rPr dirty="0"/>
              <a:t>重要なボタン</a:t>
            </a:r>
          </a:p>
          <a:p>
            <a:pPr lvl="1"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dirty="0"/>
              <a:t>スタートメニュー</a:t>
            </a:r>
          </a:p>
          <a:p>
            <a:pPr lvl="1"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dirty="0"/>
              <a:t>終了</a:t>
            </a: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4771" y="1753346"/>
            <a:ext cx="5025673" cy="4092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図 158"/>
          <p:cNvPicPr>
            <a:picLocks/>
          </p:cNvPicPr>
          <p:nvPr/>
        </p:nvPicPr>
        <p:blipFill>
          <a:blip r:embed="rId4">
            <a:alphaModFix amt="69943"/>
            <a:extLst/>
          </a:blip>
          <a:stretch>
            <a:fillRect/>
          </a:stretch>
        </p:blipFill>
        <p:spPr>
          <a:xfrm rot="3283947">
            <a:off x="2113943" y="4561318"/>
            <a:ext cx="2354631" cy="222472"/>
          </a:xfrm>
          <a:prstGeom prst="rect">
            <a:avLst/>
          </a:prstGeom>
        </p:spPr>
      </p:pic>
      <p:pic>
        <p:nvPicPr>
          <p:cNvPr id="161" name="図 160"/>
          <p:cNvPicPr>
            <a:picLocks/>
          </p:cNvPicPr>
          <p:nvPr/>
        </p:nvPicPr>
        <p:blipFill>
          <a:blip r:embed="rId5">
            <a:alphaModFix amt="69943"/>
            <a:extLst/>
          </a:blip>
          <a:stretch>
            <a:fillRect/>
          </a:stretch>
        </p:blipFill>
        <p:spPr>
          <a:xfrm rot="782220">
            <a:off x="1517397" y="4613231"/>
            <a:ext cx="7229180" cy="222472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8</a:t>
            </a:fld>
            <a:endParaRPr lang="uk-UA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defTabSz="321440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ターミナル</a:t>
            </a:r>
            <a:r>
              <a:rPr dirty="0"/>
              <a:t> </a:t>
            </a:r>
            <a:r>
              <a:rPr lang="ja-JP" altLang="en-US" dirty="0"/>
              <a:t>の起動</a:t>
            </a:r>
            <a:endParaRPr dirty="0"/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703"/>
              </a:spcBef>
            </a:pPr>
            <a:r>
              <a:rPr lang="ja-JP" altLang="en-US" dirty="0"/>
              <a:t>スタートメニュー</a:t>
            </a:r>
            <a:br>
              <a:rPr lang="en-US" altLang="ja-JP" dirty="0"/>
            </a:br>
            <a:r>
              <a:rPr lang="ja-JP" altLang="en-US" dirty="0"/>
              <a:t>「</a:t>
            </a:r>
            <a:r>
              <a:rPr lang="en-US" altLang="ja-JP" dirty="0"/>
              <a:t>Accessories</a:t>
            </a:r>
            <a:r>
              <a:rPr lang="ja-JP" altLang="en-US" dirty="0"/>
              <a:t>」の中の</a:t>
            </a:r>
            <a:br>
              <a:rPr lang="en-US" altLang="ja-JP" dirty="0"/>
            </a:br>
            <a:r>
              <a:rPr lang="ja-JP" altLang="en-US" dirty="0"/>
              <a:t>「</a:t>
            </a:r>
            <a:r>
              <a:rPr lang="en-US" altLang="ja-JP" dirty="0" err="1">
                <a:solidFill>
                  <a:srgbClr val="FF0000"/>
                </a:solidFill>
              </a:rPr>
              <a:t>LXTerminal</a:t>
            </a:r>
            <a:r>
              <a:rPr lang="ja-JP" altLang="en-US" dirty="0"/>
              <a:t>」を選択</a:t>
            </a:r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30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図 3" descr="スクリーンショット 2017-11-13 2.09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5" y="3112759"/>
            <a:ext cx="4610100" cy="2870835"/>
          </a:xfrm>
          <a:prstGeom prst="rect">
            <a:avLst/>
          </a:prstGeom>
        </p:spPr>
      </p:pic>
      <p:pic>
        <p:nvPicPr>
          <p:cNvPr id="5" name="図 4" descr="スクリーンショット 2017-11-13 2.09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2" y="1307701"/>
            <a:ext cx="3531870" cy="310896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095907" y="2747780"/>
            <a:ext cx="115212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14926" y="1317051"/>
            <a:ext cx="145361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503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4150</Words>
  <Application>Microsoft Macintosh PowerPoint</Application>
  <PresentationFormat>画面に合わせる (4:3)</PresentationFormat>
  <Paragraphs>1029</Paragraphs>
  <Slides>77</Slides>
  <Notes>22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90" baseType="lpstr">
      <vt:lpstr>ＭＳ Ｐゴシック</vt:lpstr>
      <vt:lpstr>MS PMincho</vt:lpstr>
      <vt:lpstr>MS Gothic</vt:lpstr>
      <vt:lpstr>ヒラギノ角ゴ ProN W3</vt:lpstr>
      <vt:lpstr>Arial</vt:lpstr>
      <vt:lpstr>Calibri</vt:lpstr>
      <vt:lpstr>Courier</vt:lpstr>
      <vt:lpstr>Helvetica</vt:lpstr>
      <vt:lpstr>Helvetica Neue</vt:lpstr>
      <vt:lpstr>Helvetica Neue Light</vt:lpstr>
      <vt:lpstr>Wingdings</vt:lpstr>
      <vt:lpstr>ホワイト</vt:lpstr>
      <vt:lpstr>White</vt:lpstr>
      <vt:lpstr>￼第２回LAMMPS入門講習会</vt:lpstr>
      <vt:lpstr>Outline</vt:lpstr>
      <vt:lpstr>MateriApps LIVE! とは？</vt:lpstr>
      <vt:lpstr>必要なファイルのダウンロード</vt:lpstr>
      <vt:lpstr>VirtualBox からの起動方法</vt:lpstr>
      <vt:lpstr>VirtualBox の設定</vt:lpstr>
      <vt:lpstr>VirtualBox からの起動</vt:lpstr>
      <vt:lpstr>MateriApps LIVE! へのログイン</vt:lpstr>
      <vt:lpstr>ターミナル の起動</vt:lpstr>
      <vt:lpstr>日本語キーボード、コピー&amp;ペースト</vt:lpstr>
      <vt:lpstr>LAMMPSについて</vt:lpstr>
      <vt:lpstr>力場（ポテンシャル）について（１）</vt:lpstr>
      <vt:lpstr>力場（ポテンシャル）について（２）</vt:lpstr>
      <vt:lpstr>実行時エラー（１）</vt:lpstr>
      <vt:lpstr>実行時エラー（２）</vt:lpstr>
      <vt:lpstr>LAMMPSのexamplesについて</vt:lpstr>
      <vt:lpstr>高分子物理向けのexamples</vt:lpstr>
      <vt:lpstr>examples/melt（１）</vt:lpstr>
      <vt:lpstr>examples/melt（２）</vt:lpstr>
      <vt:lpstr>実行準備</vt:lpstr>
      <vt:lpstr>meltの実行（１）</vt:lpstr>
      <vt:lpstr>meltの実行（２）</vt:lpstr>
      <vt:lpstr>meltの実行（３）</vt:lpstr>
      <vt:lpstr>micelle と colloid の実行</vt:lpstr>
      <vt:lpstr>VMDで可視化する（１）</vt:lpstr>
      <vt:lpstr>VMDで可視化する（２）</vt:lpstr>
      <vt:lpstr>VMDで可視化する（３）</vt:lpstr>
      <vt:lpstr>VMDで可視化する（４）</vt:lpstr>
      <vt:lpstr>VMDで可視化する（５）</vt:lpstr>
      <vt:lpstr>VMDで可視化する（６）</vt:lpstr>
      <vt:lpstr>VMDで可視化する（７）</vt:lpstr>
      <vt:lpstr>VMDで可視化する（８）</vt:lpstr>
      <vt:lpstr>VMDで可視化する（９）</vt:lpstr>
      <vt:lpstr>VMDで可視化する（１０）</vt:lpstr>
      <vt:lpstr>VMDで可視化する（１１）</vt:lpstr>
      <vt:lpstr>VMDで可視化する（１２）</vt:lpstr>
      <vt:lpstr>VMDで可視化する（１３）</vt:lpstr>
      <vt:lpstr>VMDで可視化する（１４）</vt:lpstr>
      <vt:lpstr>VMDで可視化する（１５）</vt:lpstr>
      <vt:lpstr>VMDで可視化する（１６）</vt:lpstr>
      <vt:lpstr>VMDで可視化する（１７）</vt:lpstr>
      <vt:lpstr>VMDで可視化する（１８）</vt:lpstr>
      <vt:lpstr>micelle と colloid の可視化の課題</vt:lpstr>
      <vt:lpstr>micelle の可視化（１）</vt:lpstr>
      <vt:lpstr>micelle の可視化（２）</vt:lpstr>
      <vt:lpstr>micelle の可視化（３）</vt:lpstr>
      <vt:lpstr>micelle と colloid の3次元化の課題</vt:lpstr>
      <vt:lpstr>micelleの3D化について（１）</vt:lpstr>
      <vt:lpstr>micelleの3D化について（２）</vt:lpstr>
      <vt:lpstr>micelleの3D化について（３）</vt:lpstr>
      <vt:lpstr>micelleの3D化について（５）</vt:lpstr>
      <vt:lpstr>データファイルのフォーマット</vt:lpstr>
      <vt:lpstr>micelleの3D化について（４）</vt:lpstr>
      <vt:lpstr>colloidの3D化について（１）</vt:lpstr>
      <vt:lpstr>colloidの3D化について（２）</vt:lpstr>
      <vt:lpstr>colloidの3D化について（３）</vt:lpstr>
      <vt:lpstr>サイズを大きくした計算（１）</vt:lpstr>
      <vt:lpstr>サイズを大きくした計算（２）</vt:lpstr>
      <vt:lpstr>サイズを大きくした計算（３）</vt:lpstr>
      <vt:lpstr>サイズを大きくした計算（４）</vt:lpstr>
      <vt:lpstr>サイズを大きくした計算（５）</vt:lpstr>
      <vt:lpstr>restartを行う（１）</vt:lpstr>
      <vt:lpstr>restartを行う（２）</vt:lpstr>
      <vt:lpstr>restartを行う（３）</vt:lpstr>
      <vt:lpstr>restartを行う（４）</vt:lpstr>
      <vt:lpstr>restartを行う（５）</vt:lpstr>
      <vt:lpstr>付録</vt:lpstr>
      <vt:lpstr>PowerPoint プレゼンテーション</vt:lpstr>
      <vt:lpstr>PowerPoint プレゼンテーション</vt:lpstr>
      <vt:lpstr>PowerPoint プレゼンテーション</vt:lpstr>
      <vt:lpstr>LAMMPSのGUIアプリ（１）</vt:lpstr>
      <vt:lpstr>LAMMPSのGUIアプリ（２）</vt:lpstr>
      <vt:lpstr>LAMMPSのGUIアプリ（３）</vt:lpstr>
      <vt:lpstr>LAMMPSのベンチマークについて（１）</vt:lpstr>
      <vt:lpstr>LAMMPSのベンチマークについて（２）</vt:lpstr>
      <vt:lpstr>PowerPoint プレゼンテーション</vt:lpstr>
      <vt:lpstr>LAMMPS@MateriApps LIVE! のアップデート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￼xTAPPチュートリアル 第３回CMSI神戸ハンズオン</dc:title>
  <dc:creator>Yoshizawa Kanako</dc:creator>
  <cp:lastModifiedBy>吉澤香奈子</cp:lastModifiedBy>
  <cp:revision>1206</cp:revision>
  <dcterms:created xsi:type="dcterms:W3CDTF">2013-04-14T09:50:19Z</dcterms:created>
  <dcterms:modified xsi:type="dcterms:W3CDTF">2018-11-02T23:13:05Z</dcterms:modified>
</cp:coreProperties>
</file>